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wmv" ContentType="video/x-ms-wmv"/>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media/audio1.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Action1.xml" ContentType="application/vnd.ms-office.inkAct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707" r:id="rId3"/>
    <p:sldMasterId id="2147483712" r:id="rId4"/>
    <p:sldMasterId id="2147483715" r:id="rId5"/>
  </p:sldMasterIdLst>
  <p:notesMasterIdLst>
    <p:notesMasterId r:id="rId67"/>
  </p:notesMasterIdLst>
  <p:sldIdLst>
    <p:sldId id="377" r:id="rId6"/>
    <p:sldId id="256" r:id="rId7"/>
    <p:sldId id="375" r:id="rId8"/>
    <p:sldId id="260" r:id="rId9"/>
    <p:sldId id="292" r:id="rId10"/>
    <p:sldId id="366" r:id="rId11"/>
    <p:sldId id="293" r:id="rId12"/>
    <p:sldId id="368" r:id="rId13"/>
    <p:sldId id="294" r:id="rId14"/>
    <p:sldId id="369" r:id="rId15"/>
    <p:sldId id="308" r:id="rId16"/>
    <p:sldId id="310" r:id="rId17"/>
    <p:sldId id="309" r:id="rId18"/>
    <p:sldId id="311" r:id="rId19"/>
    <p:sldId id="365" r:id="rId20"/>
    <p:sldId id="312" r:id="rId21"/>
    <p:sldId id="314" r:id="rId22"/>
    <p:sldId id="370" r:id="rId23"/>
    <p:sldId id="371" r:id="rId24"/>
    <p:sldId id="319" r:id="rId25"/>
    <p:sldId id="321" r:id="rId26"/>
    <p:sldId id="323" r:id="rId27"/>
    <p:sldId id="325" r:id="rId28"/>
    <p:sldId id="327" r:id="rId29"/>
    <p:sldId id="329" r:id="rId30"/>
    <p:sldId id="333" r:id="rId31"/>
    <p:sldId id="378" r:id="rId32"/>
    <p:sldId id="379" r:id="rId33"/>
    <p:sldId id="380" r:id="rId34"/>
    <p:sldId id="381" r:id="rId35"/>
    <p:sldId id="382" r:id="rId36"/>
    <p:sldId id="383" r:id="rId37"/>
    <p:sldId id="384" r:id="rId38"/>
    <p:sldId id="390" r:id="rId39"/>
    <p:sldId id="385" r:id="rId40"/>
    <p:sldId id="387" r:id="rId41"/>
    <p:sldId id="386" r:id="rId42"/>
    <p:sldId id="389" r:id="rId43"/>
    <p:sldId id="334" r:id="rId44"/>
    <p:sldId id="335" r:id="rId45"/>
    <p:sldId id="336" r:id="rId46"/>
    <p:sldId id="337" r:id="rId47"/>
    <p:sldId id="338" r:id="rId48"/>
    <p:sldId id="339" r:id="rId49"/>
    <p:sldId id="342" r:id="rId50"/>
    <p:sldId id="354" r:id="rId51"/>
    <p:sldId id="373" r:id="rId52"/>
    <p:sldId id="374" r:id="rId53"/>
    <p:sldId id="372" r:id="rId54"/>
    <p:sldId id="359" r:id="rId55"/>
    <p:sldId id="360" r:id="rId56"/>
    <p:sldId id="344" r:id="rId57"/>
    <p:sldId id="355" r:id="rId58"/>
    <p:sldId id="361" r:id="rId59"/>
    <p:sldId id="346" r:id="rId60"/>
    <p:sldId id="356" r:id="rId61"/>
    <p:sldId id="362" r:id="rId62"/>
    <p:sldId id="348" r:id="rId63"/>
    <p:sldId id="349" r:id="rId64"/>
    <p:sldId id="350" r:id="rId65"/>
    <p:sldId id="37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99"/>
    <a:srgbClr val="CCECFF"/>
    <a:srgbClr val="DDDDDD"/>
    <a:srgbClr val="000000"/>
    <a:srgbClr val="322740"/>
    <a:srgbClr val="32273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1819" autoAdjust="0"/>
  </p:normalViewPr>
  <p:slideViewPr>
    <p:cSldViewPr>
      <p:cViewPr varScale="1">
        <p:scale>
          <a:sx n="66" d="100"/>
          <a:sy n="66" d="100"/>
        </p:scale>
        <p:origin x="641" y="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00" units="cm"/>
          <inkml:channel name="Y" type="integer" max="1800" units="cm"/>
          <inkml:channel name="T" type="integer" max="2.14748E9" units="dev"/>
        </inkml:traceFormat>
        <inkml:channelProperties>
          <inkml:channelProperty channel="X" name="resolution" value="109.21502" units="1/cm"/>
          <inkml:channelProperty channel="Y" name="resolution" value="109.09091" units="1/cm"/>
          <inkml:channelProperty channel="T" name="resolution" value="1" units="1/dev"/>
        </inkml:channelProperties>
      </inkml:inkSource>
      <inkml:timestamp xml:id="ts0" timeString="2018-01-22T15:22:26.098"/>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act:action type="add" startTime="19498">
    <iact:property name="dataType"/>
    <iact:actionData xml:id="d0">
      <inkml:trace xmlns:inkml="http://www.w3.org/2003/InkML" xml:id="stk0" contextRef="#ctx0" brushRef="#br0">6925 3531 0,'46'0'147,"121"0"-134,-45 0-6,45 0 7,0 0-6,16 0 3,45 0-3,46 0 1,15 0 4,1 0-5,-123 0 3,-45 0-3,-16 0 2,16 0 2,-76 0-6,15 0 7,-1 0 4,1 0 23</inkml:trace>
    </iact:actionData>
  </iact:action>
  <iact:action type="add" startTime="21065">
    <iact:property name="dataType"/>
    <iact:actionData xml:id="d1">
      <inkml:trace xmlns:inkml="http://www.w3.org/2003/InkML" xml:id="stk1" contextRef="#ctx0" brushRef="#br0">16680 2405 0,'46'0'100,"15"0"-80,60 0-10,-14 0 0,60 0-1,-106 0 0,61 0-6,-16 0 3,62 0 8,-46 0-7,-16-61 3,77 61-8,-16 0 7,1 45 1,-47-45 2,-14 0-5,-46 0 0,0 0-5,-16 0 8,16 0 11,0 0-14,0 0 13,-15 0 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C4AF42-73A9-417A-A527-2F40240FF386}" type="datetimeFigureOut">
              <a:rPr lang="en-US" smtClean="0"/>
              <a:t>3/30/2018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6522FF-D1B4-4BCF-AF91-47D050B18EE6}" type="slidenum">
              <a:rPr lang="en-US" smtClean="0"/>
              <a:t>‹#›</a:t>
            </a:fld>
            <a:endParaRPr lang="en-US"/>
          </a:p>
        </p:txBody>
      </p:sp>
    </p:spTree>
    <p:extLst>
      <p:ext uri="{BB962C8B-B14F-4D97-AF65-F5344CB8AC3E}">
        <p14:creationId xmlns:p14="http://schemas.microsoft.com/office/powerpoint/2010/main" val="182445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lIns="0" rIns="0" numCol="2" spcCol="182880">
            <a:normAutofit fontScale="32500" lnSpcReduction="20000"/>
          </a:bodyPr>
          <a:lstStyle/>
          <a:p>
            <a:r>
              <a:rPr lang="en-US" sz="1400" b="1" dirty="0"/>
              <a:t>3-D rings</a:t>
            </a:r>
          </a:p>
          <a:p>
            <a:r>
              <a:rPr lang="en-US" sz="1400" dirty="0"/>
              <a:t>(Intermediate)</a:t>
            </a:r>
          </a:p>
          <a:p>
            <a:endParaRPr lang="en-US" sz="1400" dirty="0"/>
          </a:p>
          <a:p>
            <a:endParaRPr lang="en-US" sz="1400" dirty="0"/>
          </a:p>
          <a:p>
            <a:r>
              <a:rPr lang="en-US" sz="1200" dirty="0"/>
              <a:t>To reproduce the effects</a:t>
            </a:r>
            <a:r>
              <a:rPr lang="en-US" sz="1200" baseline="0" dirty="0"/>
              <a:t>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a:t>On the </a:t>
            </a:r>
            <a:r>
              <a:rPr lang="en-US" sz="1200" b="1" i="0" dirty="0"/>
              <a:t>Home</a:t>
            </a:r>
            <a:r>
              <a:rPr lang="en-US" sz="1200" i="0" dirty="0"/>
              <a:t> tab, in the</a:t>
            </a:r>
            <a:r>
              <a:rPr lang="en-US" sz="1200" i="0" baseline="0" dirty="0"/>
              <a:t> </a:t>
            </a:r>
            <a:r>
              <a:rPr lang="en-US" sz="1200" b="1" i="0" baseline="0" dirty="0"/>
              <a:t>Slides</a:t>
            </a:r>
            <a:r>
              <a:rPr lang="en-US" sz="1200" i="0" baseline="0" dirty="0"/>
              <a:t> group, click </a:t>
            </a:r>
            <a:r>
              <a:rPr lang="en-US" sz="1200" b="1" i="0" baseline="0" dirty="0"/>
              <a:t>Layout</a:t>
            </a:r>
            <a:r>
              <a:rPr lang="en-US" sz="1200" i="0" baseline="0" dirty="0"/>
              <a:t>, and then click </a:t>
            </a:r>
            <a:r>
              <a:rPr lang="en-US" sz="1200" b="1" i="0" baseline="0" dirty="0"/>
              <a:t>Blank</a:t>
            </a:r>
            <a:r>
              <a:rPr lang="en-US" sz="1200" i="0" baseline="0" dirty="0"/>
              <a:t>.</a:t>
            </a:r>
            <a:endParaRPr lang="en-US" sz="1200" i="0" dirty="0"/>
          </a:p>
          <a:p>
            <a:pPr marL="228600" indent="-228600">
              <a:buFont typeface="+mj-lt"/>
              <a:buAutoNum type="arabicPeriod"/>
            </a:pPr>
            <a:r>
              <a:rPr lang="en-US" sz="1200" dirty="0"/>
              <a:t>On the </a:t>
            </a:r>
            <a:r>
              <a:rPr lang="en-US" sz="1200" b="1" dirty="0"/>
              <a:t>Home</a:t>
            </a:r>
            <a:r>
              <a:rPr lang="en-US" sz="1200" dirty="0"/>
              <a:t> tab, in the </a:t>
            </a:r>
            <a:r>
              <a:rPr lang="en-US" sz="1200" b="1" dirty="0"/>
              <a:t>Drawing</a:t>
            </a:r>
            <a:r>
              <a:rPr lang="en-US" sz="1200" dirty="0"/>
              <a:t> group, click </a:t>
            </a:r>
            <a:r>
              <a:rPr lang="en-US" sz="1200" b="1" dirty="0"/>
              <a:t>Shapes</a:t>
            </a:r>
            <a:r>
              <a:rPr lang="en-US" sz="1200" dirty="0"/>
              <a:t>, and then under </a:t>
            </a:r>
            <a:r>
              <a:rPr lang="en-US" sz="1200" b="1" dirty="0"/>
              <a:t>Basic</a:t>
            </a:r>
            <a:r>
              <a:rPr lang="en-US" sz="1200" b="1" baseline="0" dirty="0"/>
              <a:t> Shapes </a:t>
            </a:r>
            <a:r>
              <a:rPr lang="en-US" sz="1200" baseline="0" dirty="0"/>
              <a:t>click </a:t>
            </a:r>
            <a:r>
              <a:rPr lang="en-US" sz="1200" b="1" baseline="0" dirty="0"/>
              <a:t>Donut </a:t>
            </a:r>
            <a:r>
              <a:rPr lang="en-US" sz="1200" b="0" baseline="0" dirty="0"/>
              <a:t>(third row, second option from the left)</a:t>
            </a:r>
            <a:r>
              <a:rPr lang="en-US" sz="1200" baseline="0" dirty="0"/>
              <a:t>. On the slide, drag to draw a donut shape. </a:t>
            </a:r>
          </a:p>
          <a:p>
            <a:pPr marL="228600" indent="-228600">
              <a:buFont typeface="+mj-lt"/>
              <a:buAutoNum type="arabicPeriod"/>
            </a:pPr>
            <a:r>
              <a:rPr lang="en-US" sz="1200" baseline="0" dirty="0"/>
              <a:t>Select the donut shape. Drag the yellow diamond adjustment handle to the left to decrease the width of the donut shape. </a:t>
            </a:r>
          </a:p>
          <a:p>
            <a:pPr marL="228600" indent="-228600">
              <a:buFont typeface="+mj-lt"/>
              <a:buAutoNum type="arabicPeriod"/>
            </a:pPr>
            <a:r>
              <a:rPr lang="en-US" sz="1200" baseline="0" dirty="0"/>
              <a:t>Under </a:t>
            </a:r>
            <a:r>
              <a:rPr lang="en-US" sz="1200" b="1" baseline="0" dirty="0"/>
              <a:t>Drawing Tools</a:t>
            </a:r>
            <a:r>
              <a:rPr lang="en-US" sz="1200" baseline="0" dirty="0"/>
              <a:t>, on the </a:t>
            </a:r>
            <a:r>
              <a:rPr lang="en-US" sz="1200" b="1" baseline="0" dirty="0"/>
              <a:t>Format</a:t>
            </a:r>
            <a:r>
              <a:rPr lang="en-US" sz="1200" baseline="0" dirty="0"/>
              <a:t> tab, in the </a:t>
            </a:r>
            <a:r>
              <a:rPr lang="en-US" sz="1200" b="1" baseline="0" dirty="0"/>
              <a:t>Size</a:t>
            </a:r>
            <a:r>
              <a:rPr lang="en-US" sz="1200" baseline="0" dirty="0"/>
              <a:t> group, do the following:</a:t>
            </a:r>
          </a:p>
          <a:p>
            <a:pPr marL="685800" lvl="1" indent="-228600">
              <a:buFont typeface="Arial" pitchFamily="34" charset="0"/>
              <a:buChar char="•"/>
            </a:pPr>
            <a:r>
              <a:rPr lang="en-US" sz="1200" baseline="0" dirty="0"/>
              <a:t>In the </a:t>
            </a:r>
            <a:r>
              <a:rPr lang="en-US" sz="1200" b="1" baseline="0" dirty="0"/>
              <a:t>Shape Height </a:t>
            </a:r>
            <a:r>
              <a:rPr lang="en-US" sz="1200" baseline="0" dirty="0"/>
              <a:t>box, enter </a:t>
            </a:r>
            <a:r>
              <a:rPr lang="en-US" sz="1200" b="1" baseline="0" dirty="0"/>
              <a:t>4.17”</a:t>
            </a:r>
            <a:r>
              <a:rPr lang="en-US" sz="1200" baseline="0" dirty="0"/>
              <a:t>.</a:t>
            </a:r>
          </a:p>
          <a:p>
            <a:pPr marL="685800" lvl="1" indent="-228600">
              <a:buFont typeface="Arial" pitchFamily="34" charset="0"/>
              <a:buChar char="•"/>
            </a:pPr>
            <a:r>
              <a:rPr lang="en-US" sz="1200" baseline="0" dirty="0"/>
              <a:t>In the </a:t>
            </a:r>
            <a:r>
              <a:rPr lang="en-US" sz="1200" b="1" baseline="0" dirty="0"/>
              <a:t>Shape Width </a:t>
            </a:r>
            <a:r>
              <a:rPr lang="en-US" sz="1200" baseline="0" dirty="0"/>
              <a:t>box, enter </a:t>
            </a:r>
            <a:r>
              <a:rPr lang="en-US" sz="1200" b="1" baseline="0" dirty="0"/>
              <a:t>4.17”</a:t>
            </a:r>
            <a:r>
              <a:rPr lang="en-US" sz="120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Under </a:t>
            </a:r>
            <a:r>
              <a:rPr lang="en-US" sz="1200" b="1" baseline="0" dirty="0"/>
              <a:t>Drawing Tools</a:t>
            </a:r>
            <a:r>
              <a:rPr lang="en-US" sz="1200" baseline="0" dirty="0"/>
              <a:t>, on the </a:t>
            </a:r>
            <a:r>
              <a:rPr lang="en-US" sz="1200" b="1" baseline="0" dirty="0"/>
              <a:t>Format</a:t>
            </a:r>
            <a:r>
              <a:rPr lang="en-US" sz="1200" baseline="0" dirty="0"/>
              <a:t> tab, in the </a:t>
            </a:r>
            <a:r>
              <a:rPr lang="en-US" sz="1200" b="1" baseline="0" dirty="0"/>
              <a:t>Shape Styles </a:t>
            </a:r>
            <a:r>
              <a:rPr lang="en-US" sz="1200" baseline="0" dirty="0"/>
              <a:t>group, click the arrow next to </a:t>
            </a:r>
            <a:r>
              <a:rPr lang="en-US" sz="1200" b="1" baseline="0" dirty="0"/>
              <a:t>Shape Fill</a:t>
            </a:r>
            <a:r>
              <a:rPr lang="en-US" sz="1200" baseline="0" dirty="0"/>
              <a:t>, and then under </a:t>
            </a:r>
            <a:r>
              <a:rPr lang="en-US" sz="1200" b="1" baseline="0" dirty="0"/>
              <a:t>Theme Colors </a:t>
            </a:r>
            <a:r>
              <a:rPr lang="en-US" sz="1200" baseline="0" dirty="0"/>
              <a:t>click </a:t>
            </a:r>
            <a:r>
              <a:rPr lang="en-US" sz="1200" b="1" dirty="0"/>
              <a:t>Aqua, Accent 5, Darker 25% </a:t>
            </a:r>
            <a:r>
              <a:rPr lang="en-US" sz="1200" b="0" dirty="0"/>
              <a:t>(fifth row, ninth option from the left).</a:t>
            </a:r>
            <a:endParaRPr lang="en-US" sz="1200"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Under </a:t>
            </a:r>
            <a:r>
              <a:rPr lang="en-US" sz="1200" b="1" baseline="0" dirty="0"/>
              <a:t>Drawing Tools</a:t>
            </a:r>
            <a:r>
              <a:rPr lang="en-US" sz="1200" baseline="0" dirty="0"/>
              <a:t>, on the </a:t>
            </a:r>
            <a:r>
              <a:rPr lang="en-US" sz="1200" b="1" baseline="0" dirty="0"/>
              <a:t>Format</a:t>
            </a:r>
            <a:r>
              <a:rPr lang="en-US" sz="1200" baseline="0" dirty="0"/>
              <a:t> tab, in the </a:t>
            </a:r>
            <a:r>
              <a:rPr lang="en-US" sz="1200" b="1" baseline="0" dirty="0"/>
              <a:t>Shape Styles </a:t>
            </a:r>
            <a:r>
              <a:rPr lang="en-US" sz="1200" baseline="0" dirty="0"/>
              <a:t>group, click the arrow next to </a:t>
            </a:r>
            <a:r>
              <a:rPr lang="en-US" sz="1200" b="1" baseline="0" dirty="0"/>
              <a:t>Shape Outline</a:t>
            </a:r>
            <a:r>
              <a:rPr lang="en-US" sz="1200" baseline="0" dirty="0"/>
              <a:t>, and then click </a:t>
            </a:r>
            <a:r>
              <a:rPr lang="en-US" sz="1200" b="1" baseline="0" dirty="0"/>
              <a:t>No Outline</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Under </a:t>
            </a:r>
            <a:r>
              <a:rPr lang="en-US" sz="1200" b="1" baseline="0" dirty="0"/>
              <a:t>Drawing Tools</a:t>
            </a:r>
            <a:r>
              <a:rPr lang="en-US" sz="1200" baseline="0" dirty="0"/>
              <a:t>, on the </a:t>
            </a:r>
            <a:r>
              <a:rPr lang="en-US" sz="1200" b="1" baseline="0" dirty="0"/>
              <a:t>Format</a:t>
            </a:r>
            <a:r>
              <a:rPr lang="en-US" sz="1200" baseline="0" dirty="0"/>
              <a:t> tab, in the </a:t>
            </a:r>
            <a:r>
              <a:rPr lang="en-US" sz="1200" b="1" baseline="0" dirty="0"/>
              <a:t>Shape Styles </a:t>
            </a:r>
            <a:r>
              <a:rPr lang="en-US" sz="1200" baseline="0" dirty="0"/>
              <a:t>group, click the </a:t>
            </a:r>
            <a:r>
              <a:rPr lang="en-US" sz="1200" b="1" baseline="0" dirty="0"/>
              <a:t>Format Shape </a:t>
            </a:r>
            <a:r>
              <a:rPr lang="en-US" sz="1200" baseline="0" dirty="0"/>
              <a:t>dialog box launcher. In the </a:t>
            </a:r>
            <a:r>
              <a:rPr lang="en-US" sz="1200" b="1" baseline="0" dirty="0"/>
              <a:t>Format Shape </a:t>
            </a:r>
            <a:r>
              <a:rPr lang="en-US" sz="1200" baseline="0" dirty="0"/>
              <a:t>dialog box, click </a:t>
            </a:r>
            <a:r>
              <a:rPr lang="en-US" sz="1200" b="1" baseline="0" dirty="0"/>
              <a:t>3-D Format </a:t>
            </a:r>
            <a:r>
              <a:rPr lang="en-US" sz="1200" baseline="0" dirty="0"/>
              <a:t>in the left pane, and then do the following in the </a:t>
            </a:r>
            <a:r>
              <a:rPr lang="en-US" sz="1200" b="1" baseline="0" dirty="0"/>
              <a:t>3-D Format </a:t>
            </a:r>
            <a:r>
              <a:rPr lang="en-US" sz="1200" baseline="0" dirty="0"/>
              <a:t>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Under </a:t>
            </a:r>
            <a:r>
              <a:rPr lang="en-US" sz="1200" b="1" baseline="0" dirty="0"/>
              <a:t>Bevel</a:t>
            </a:r>
            <a:r>
              <a:rPr lang="en-US" sz="1200" baseline="0" dirty="0"/>
              <a:t>, click the button next to </a:t>
            </a:r>
            <a:r>
              <a:rPr lang="en-US" sz="1200" b="1" baseline="0" dirty="0"/>
              <a:t>Top</a:t>
            </a:r>
            <a:r>
              <a:rPr lang="en-US" sz="1200" b="0" baseline="0" dirty="0"/>
              <a:t>,</a:t>
            </a:r>
            <a:r>
              <a:rPr lang="en-US" sz="1200" baseline="0" dirty="0"/>
              <a:t> and then under </a:t>
            </a:r>
            <a:r>
              <a:rPr lang="en-US" sz="1200" b="1" baseline="0" dirty="0"/>
              <a:t>Bevel</a:t>
            </a:r>
            <a:r>
              <a:rPr lang="en-US" sz="1200" baseline="0" dirty="0"/>
              <a:t> click </a:t>
            </a:r>
            <a:r>
              <a:rPr lang="en-US" sz="1200" b="1" baseline="0" dirty="0"/>
              <a:t>Convex </a:t>
            </a:r>
            <a:r>
              <a:rPr lang="en-US" sz="1200" b="0" baseline="0" dirty="0"/>
              <a:t>(second row, third option from the left)</a:t>
            </a:r>
            <a:r>
              <a:rPr lang="en-US" sz="1200" baseline="0" dirty="0"/>
              <a:t>. Next to </a:t>
            </a:r>
            <a:r>
              <a:rPr lang="en-US" sz="1200" b="1" baseline="0" dirty="0"/>
              <a:t>Top</a:t>
            </a:r>
            <a:r>
              <a:rPr lang="en-US" sz="1200" baseline="0" dirty="0"/>
              <a:t>, in the </a:t>
            </a:r>
            <a:r>
              <a:rPr lang="en-US" sz="1200" b="1" baseline="0" dirty="0"/>
              <a:t>Width</a:t>
            </a:r>
            <a:r>
              <a:rPr lang="en-US" sz="1200" baseline="0" dirty="0"/>
              <a:t> box, enter </a:t>
            </a:r>
            <a:r>
              <a:rPr lang="en-US" sz="1200" b="1" baseline="0" dirty="0"/>
              <a:t>5</a:t>
            </a:r>
            <a:r>
              <a:rPr lang="en-US" sz="1200" baseline="0" dirty="0"/>
              <a:t> </a:t>
            </a:r>
            <a:r>
              <a:rPr lang="en-US" sz="1200" b="1" baseline="0" dirty="0"/>
              <a:t>pt</a:t>
            </a:r>
            <a:r>
              <a:rPr lang="en-US" sz="1200" baseline="0" dirty="0"/>
              <a:t>, and then in the </a:t>
            </a:r>
            <a:r>
              <a:rPr lang="en-US" sz="1200" b="1" baseline="0" dirty="0"/>
              <a:t>Height</a:t>
            </a:r>
            <a:r>
              <a:rPr lang="en-US" sz="1200" baseline="0" dirty="0"/>
              <a:t> box, enter </a:t>
            </a:r>
            <a:r>
              <a:rPr lang="en-US" sz="1200" b="1" baseline="0" dirty="0"/>
              <a:t>5 pt</a:t>
            </a:r>
            <a:r>
              <a:rPr lang="en-US" sz="1200" baseline="0" dirty="0"/>
              <a:t>. Click the button next to </a:t>
            </a:r>
            <a:r>
              <a:rPr lang="en-US" sz="1200" b="1" baseline="0" dirty="0"/>
              <a:t>Bottom</a:t>
            </a:r>
            <a:r>
              <a:rPr lang="en-US" sz="1200" baseline="0" dirty="0"/>
              <a:t>, and then under </a:t>
            </a:r>
            <a:r>
              <a:rPr lang="en-US" sz="1200" b="1" baseline="0" dirty="0"/>
              <a:t>Bevel</a:t>
            </a:r>
            <a:r>
              <a:rPr lang="en-US" sz="1200" baseline="0" dirty="0"/>
              <a:t> click </a:t>
            </a:r>
            <a:r>
              <a:rPr lang="en-US" sz="1200" b="1" baseline="0" dirty="0"/>
              <a:t>Convex </a:t>
            </a:r>
            <a:r>
              <a:rPr lang="en-US" sz="1200" b="0" baseline="0" dirty="0"/>
              <a:t>(second row, third option from the left)</a:t>
            </a:r>
            <a:r>
              <a:rPr lang="en-US" sz="1200" baseline="0" dirty="0"/>
              <a:t>. Next to </a:t>
            </a:r>
            <a:r>
              <a:rPr lang="en-US" sz="1200" b="1" baseline="0" dirty="0"/>
              <a:t>Bottom</a:t>
            </a:r>
            <a:r>
              <a:rPr lang="en-US" sz="1200" baseline="0" dirty="0"/>
              <a:t>, in the </a:t>
            </a:r>
            <a:r>
              <a:rPr lang="en-US" sz="1200" b="1" baseline="0" dirty="0"/>
              <a:t>Width</a:t>
            </a:r>
            <a:r>
              <a:rPr lang="en-US" sz="1200" baseline="0" dirty="0"/>
              <a:t> box, enter </a:t>
            </a:r>
            <a:r>
              <a:rPr lang="en-US" sz="1200" b="1" baseline="0" dirty="0"/>
              <a:t>5 pt</a:t>
            </a:r>
            <a:r>
              <a:rPr lang="en-US" sz="1200" baseline="0" dirty="0"/>
              <a:t>, and then in the </a:t>
            </a:r>
            <a:r>
              <a:rPr lang="en-US" sz="1200" b="1" baseline="0" dirty="0"/>
              <a:t>Height</a:t>
            </a:r>
            <a:r>
              <a:rPr lang="en-US" sz="1200" baseline="0" dirty="0"/>
              <a:t> box, enter </a:t>
            </a:r>
            <a:r>
              <a:rPr lang="en-US" sz="1200" b="1" baseline="0" dirty="0"/>
              <a:t>5 pt</a:t>
            </a:r>
            <a:r>
              <a:rPr lang="en-US" sz="120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Under </a:t>
            </a:r>
            <a:r>
              <a:rPr lang="en-US" sz="1200" b="1" baseline="0" dirty="0"/>
              <a:t>Depth</a:t>
            </a:r>
            <a:r>
              <a:rPr lang="en-US" sz="1200" baseline="0" dirty="0"/>
              <a:t>, click the button next to </a:t>
            </a:r>
            <a:r>
              <a:rPr lang="en-US" sz="1200" b="1" baseline="0" dirty="0"/>
              <a:t>Color</a:t>
            </a:r>
            <a:r>
              <a:rPr lang="en-US" sz="1200" baseline="0" dirty="0"/>
              <a:t>, and then under </a:t>
            </a:r>
            <a:r>
              <a:rPr lang="en-US" sz="1200" b="1" baseline="0" dirty="0"/>
              <a:t>Theme Colors </a:t>
            </a:r>
            <a:r>
              <a:rPr lang="en-US" sz="1200" baseline="0" dirty="0"/>
              <a:t>click </a:t>
            </a:r>
            <a:r>
              <a:rPr lang="en-US" sz="1200" b="1" dirty="0"/>
              <a:t>Aqua, Accent 5, Darker 25%</a:t>
            </a:r>
            <a:r>
              <a:rPr lang="en-US" sz="1200" b="0" dirty="0"/>
              <a:t> (fifth row, ninth option from the left). In the </a:t>
            </a:r>
            <a:r>
              <a:rPr lang="en-US" sz="1200" b="1" dirty="0"/>
              <a:t>Depth</a:t>
            </a:r>
            <a:r>
              <a:rPr lang="en-US" sz="1200" b="0" dirty="0"/>
              <a:t> box, enter </a:t>
            </a:r>
            <a:r>
              <a:rPr lang="en-US" sz="1200" b="1" dirty="0"/>
              <a:t>30 pt</a:t>
            </a:r>
            <a:r>
              <a:rPr lang="en-US" sz="1200" b="0" dirty="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Under </a:t>
            </a:r>
            <a:r>
              <a:rPr lang="en-US" sz="1200" b="1" baseline="0" dirty="0"/>
              <a:t>Surface</a:t>
            </a:r>
            <a:r>
              <a:rPr lang="en-US" sz="1200" b="0" baseline="0" dirty="0"/>
              <a:t>, click the button next to </a:t>
            </a:r>
            <a:r>
              <a:rPr lang="en-US" sz="1200" b="1" baseline="0" dirty="0"/>
              <a:t>Material</a:t>
            </a:r>
            <a:r>
              <a:rPr lang="en-US" sz="1200" b="0" baseline="0" dirty="0"/>
              <a:t>, and then under </a:t>
            </a:r>
            <a:r>
              <a:rPr lang="en-US" sz="1200" b="1" baseline="0" dirty="0"/>
              <a:t>Special Effect </a:t>
            </a:r>
            <a:r>
              <a:rPr lang="en-US" sz="1200" b="0" baseline="0" dirty="0"/>
              <a:t>click </a:t>
            </a:r>
            <a:r>
              <a:rPr lang="en-US" sz="1200" b="1" baseline="0" dirty="0"/>
              <a:t>Soft Edge </a:t>
            </a:r>
            <a:r>
              <a:rPr lang="en-US" sz="1200" b="0" baseline="0" dirty="0"/>
              <a:t>(second option from the left). Click the button next to </a:t>
            </a:r>
            <a:r>
              <a:rPr lang="en-US" sz="1200" b="1" baseline="0" dirty="0"/>
              <a:t>Lighting</a:t>
            </a:r>
            <a:r>
              <a:rPr lang="en-US" sz="1200" b="0" baseline="0" dirty="0"/>
              <a:t>, and then under </a:t>
            </a:r>
            <a:r>
              <a:rPr lang="en-US" sz="1200" b="1" baseline="0" dirty="0"/>
              <a:t>Neutral</a:t>
            </a:r>
            <a:r>
              <a:rPr lang="en-US" sz="1200" b="0" baseline="0" dirty="0"/>
              <a:t> click </a:t>
            </a:r>
            <a:r>
              <a:rPr lang="en-US" sz="1200" b="1" baseline="0" dirty="0"/>
              <a:t>Three Point </a:t>
            </a:r>
            <a:r>
              <a:rPr lang="en-US" sz="1200" b="0" baseline="0" dirty="0"/>
              <a:t>(first row, first option from the left). In the </a:t>
            </a:r>
            <a:r>
              <a:rPr lang="en-US" sz="1200" b="1" baseline="0" dirty="0"/>
              <a:t>Angle</a:t>
            </a:r>
            <a:r>
              <a:rPr lang="en-US" sz="1200" b="0" baseline="0" dirty="0"/>
              <a:t> box, enter </a:t>
            </a:r>
            <a:r>
              <a:rPr lang="en-US" sz="1200" b="1" dirty="0"/>
              <a:t>30°</a:t>
            </a:r>
            <a:r>
              <a:rPr lang="en-US" sz="1200" dirty="0"/>
              <a:t>.</a:t>
            </a:r>
            <a:endParaRPr lang="en-US" sz="1200"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Also in the </a:t>
            </a:r>
            <a:r>
              <a:rPr lang="en-US" sz="1200" b="1" baseline="0" dirty="0"/>
              <a:t>Format Shape </a:t>
            </a:r>
            <a:r>
              <a:rPr lang="en-US" sz="1200" baseline="0" dirty="0"/>
              <a:t>dialog box, click </a:t>
            </a:r>
            <a:r>
              <a:rPr lang="en-US" sz="1200" b="1" baseline="0" dirty="0"/>
              <a:t>Shadow</a:t>
            </a:r>
            <a:r>
              <a:rPr lang="en-US" sz="1200" baseline="0" dirty="0"/>
              <a:t> in the left pane, and then do the following in the </a:t>
            </a:r>
            <a:r>
              <a:rPr lang="en-US" sz="1200" b="1" baseline="0" dirty="0"/>
              <a:t>Shadow</a:t>
            </a:r>
            <a:r>
              <a:rPr lang="en-US" sz="1200" baseline="0" dirty="0"/>
              <a:t> 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Click the button next to </a:t>
            </a:r>
            <a:r>
              <a:rPr lang="en-US" sz="1200" b="1" baseline="0" dirty="0"/>
              <a:t>Presets</a:t>
            </a:r>
            <a:r>
              <a:rPr lang="en-US" sz="1200" baseline="0" dirty="0"/>
              <a:t>, and then under </a:t>
            </a:r>
            <a:r>
              <a:rPr lang="en-US" sz="1200" b="1" baseline="0" dirty="0"/>
              <a:t>Outer</a:t>
            </a:r>
            <a:r>
              <a:rPr lang="en-US" sz="1200" baseline="0" dirty="0"/>
              <a:t> click </a:t>
            </a:r>
            <a:r>
              <a:rPr lang="en-US" sz="1200" b="1" dirty="0"/>
              <a:t>Offset Diagonal Bottom Left </a:t>
            </a:r>
            <a:r>
              <a:rPr lang="en-US" sz="1200" dirty="0"/>
              <a:t>(first row, third option from the left).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In the </a:t>
            </a:r>
            <a:r>
              <a:rPr lang="en-US" sz="1200" b="1" baseline="0" dirty="0"/>
              <a:t>Blur</a:t>
            </a:r>
            <a:r>
              <a:rPr lang="en-US" sz="1200" baseline="0" dirty="0"/>
              <a:t> box, enter </a:t>
            </a:r>
            <a:r>
              <a:rPr lang="en-US" sz="1200" b="1" baseline="0" dirty="0"/>
              <a:t>11 pt</a:t>
            </a:r>
            <a:r>
              <a:rPr lang="en-US" sz="1200" baseline="0" dirty="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In the </a:t>
            </a:r>
            <a:r>
              <a:rPr lang="en-US" sz="1200" b="1" baseline="0" dirty="0"/>
              <a:t>Angle</a:t>
            </a:r>
            <a:r>
              <a:rPr lang="en-US" sz="1200" baseline="0" dirty="0"/>
              <a:t> box, enter </a:t>
            </a:r>
            <a:r>
              <a:rPr lang="en-US" sz="1200" b="1" baseline="0" dirty="0"/>
              <a:t>90</a:t>
            </a:r>
            <a:r>
              <a:rPr lang="en-US" sz="1200" b="1" dirty="0"/>
              <a:t>°</a:t>
            </a:r>
            <a:r>
              <a:rPr lang="en-US" sz="1200" dirty="0"/>
              <a:t>.</a:t>
            </a:r>
            <a:endParaRPr lang="en-US" sz="1200"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Also in the </a:t>
            </a:r>
            <a:r>
              <a:rPr lang="en-US" sz="1200" b="1" baseline="0" dirty="0"/>
              <a:t>Format Shape </a:t>
            </a:r>
            <a:r>
              <a:rPr lang="en-US" sz="1200" baseline="0" dirty="0"/>
              <a:t>dialog box, click </a:t>
            </a:r>
            <a:r>
              <a:rPr lang="en-US" sz="1200" b="1" baseline="0" dirty="0"/>
              <a:t>3-D Rotation </a:t>
            </a:r>
            <a:r>
              <a:rPr lang="en-US" sz="1200" baseline="0" dirty="0"/>
              <a:t>in the left pane. In the </a:t>
            </a:r>
            <a:r>
              <a:rPr lang="en-US" sz="1200" b="1" baseline="0" dirty="0"/>
              <a:t>3-D Rotation </a:t>
            </a:r>
            <a:r>
              <a:rPr lang="en-US" sz="1200" baseline="0" dirty="0"/>
              <a:t>pane, click the button next to </a:t>
            </a:r>
            <a:r>
              <a:rPr lang="en-US" sz="1200" b="1" baseline="0" dirty="0"/>
              <a:t>Presets</a:t>
            </a:r>
            <a:r>
              <a:rPr lang="en-US" sz="1200" baseline="0" dirty="0"/>
              <a:t>, and then under </a:t>
            </a:r>
            <a:r>
              <a:rPr lang="en-US" sz="1200" b="1" baseline="0" dirty="0"/>
              <a:t>Parallel</a:t>
            </a:r>
            <a:r>
              <a:rPr lang="en-US" sz="1200" baseline="0" dirty="0"/>
              <a:t> click </a:t>
            </a:r>
            <a:r>
              <a:rPr lang="en-US" sz="1200" b="1" dirty="0"/>
              <a:t>Off</a:t>
            </a:r>
            <a:r>
              <a:rPr lang="en-US" sz="1200" dirty="0"/>
              <a:t> </a:t>
            </a:r>
            <a:r>
              <a:rPr lang="en-US" sz="1200" b="1" dirty="0"/>
              <a:t>Axis 1 Top</a:t>
            </a:r>
            <a:r>
              <a:rPr lang="en-US" sz="1200" b="0" baseline="0" dirty="0"/>
              <a:t> (second row, third option from the left). </a:t>
            </a:r>
            <a:endParaRPr lang="en-US" sz="1200" baseline="0" dirty="0"/>
          </a:p>
          <a:p>
            <a:pPr marL="228600" indent="-228600">
              <a:buFont typeface="+mj-lt"/>
              <a:buAutoNum type="arabicPeriod"/>
            </a:pPr>
            <a:r>
              <a:rPr lang="en-US" sz="1200" dirty="0"/>
              <a:t>On the </a:t>
            </a:r>
            <a:r>
              <a:rPr lang="en-US" sz="1200" b="1" dirty="0"/>
              <a:t>Insert</a:t>
            </a:r>
            <a:r>
              <a:rPr lang="en-US" sz="1200" dirty="0"/>
              <a:t> tab, in the </a:t>
            </a:r>
            <a:r>
              <a:rPr lang="en-US" sz="1200" b="1" dirty="0"/>
              <a:t>Text</a:t>
            </a:r>
            <a:r>
              <a:rPr lang="en-US" sz="1200" dirty="0"/>
              <a:t> group, click </a:t>
            </a:r>
            <a:r>
              <a:rPr lang="en-US" sz="1200" b="1" dirty="0"/>
              <a:t>Text Box</a:t>
            </a:r>
            <a:r>
              <a:rPr lang="en-US" sz="1200" dirty="0"/>
              <a:t>. On the slide, drag to draw a text box. </a:t>
            </a:r>
          </a:p>
          <a:p>
            <a:pPr marL="228600" indent="-228600">
              <a:buFont typeface="+mj-lt"/>
              <a:buAutoNum type="arabicPeriod"/>
            </a:pPr>
            <a:r>
              <a:rPr lang="en-US" sz="1200" i="0" baseline="0" dirty="0"/>
              <a:t>Enter text in the text box (Note: Enter three spaces before and after the text), select the text, and then o</a:t>
            </a:r>
            <a:r>
              <a:rPr lang="en-US" sz="1200" i="0" dirty="0"/>
              <a:t>n the </a:t>
            </a:r>
            <a:r>
              <a:rPr lang="en-US" sz="1200" b="1" i="0" dirty="0"/>
              <a:t>Home</a:t>
            </a:r>
            <a:r>
              <a:rPr lang="en-US" sz="1200" i="0" baseline="0" dirty="0"/>
              <a:t> tab, in the </a:t>
            </a:r>
            <a:r>
              <a:rPr lang="en-US" sz="1200" b="1" i="0" baseline="0" dirty="0"/>
              <a:t>Font</a:t>
            </a:r>
            <a:r>
              <a:rPr lang="en-US" sz="1200" i="0" baseline="0" dirty="0"/>
              <a:t> group, select </a:t>
            </a:r>
            <a:r>
              <a:rPr lang="en-US" sz="1200" b="1" dirty="0"/>
              <a:t>Franklin Gothic Medium </a:t>
            </a:r>
            <a:r>
              <a:rPr lang="en-US" sz="1200" i="0" baseline="0" dirty="0"/>
              <a:t>from the </a:t>
            </a:r>
            <a:r>
              <a:rPr lang="en-US" sz="1200" b="1" i="0" baseline="0" dirty="0"/>
              <a:t>Font</a:t>
            </a:r>
            <a:r>
              <a:rPr lang="en-US" sz="1200" i="0" baseline="0" dirty="0"/>
              <a:t> list and then select </a:t>
            </a:r>
            <a:r>
              <a:rPr lang="en-US" sz="1200" b="1" i="0" baseline="0" dirty="0"/>
              <a:t>24</a:t>
            </a:r>
            <a:r>
              <a:rPr lang="en-US" sz="1200" i="0" baseline="0" dirty="0"/>
              <a:t> from the </a:t>
            </a:r>
            <a:r>
              <a:rPr lang="en-US" sz="1200" b="1" i="0" baseline="0" dirty="0"/>
              <a:t>Font Size </a:t>
            </a:r>
            <a:r>
              <a:rPr lang="en-US" sz="1200" i="0" baseline="0" dirty="0"/>
              <a:t>list. </a:t>
            </a:r>
            <a:endParaRPr lang="en-US" sz="1200" i="1"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On the </a:t>
            </a:r>
            <a:r>
              <a:rPr lang="en-US" sz="1200" b="1" i="0" baseline="0" dirty="0"/>
              <a:t>Home</a:t>
            </a:r>
            <a:r>
              <a:rPr lang="en-US" sz="1200" i="0" baseline="0" dirty="0"/>
              <a:t> tab, in the </a:t>
            </a:r>
            <a:r>
              <a:rPr lang="en-US" sz="1200" b="1" i="0" baseline="0" dirty="0"/>
              <a:t>Paragraph</a:t>
            </a:r>
            <a:r>
              <a:rPr lang="en-US" sz="1200" i="0" baseline="0" dirty="0"/>
              <a:t> group, click </a:t>
            </a:r>
            <a:r>
              <a:rPr lang="en-US" sz="1200" b="1" i="0" baseline="0" dirty="0"/>
              <a:t>Center</a:t>
            </a:r>
            <a:r>
              <a:rPr lang="en-US" sz="1200" i="0" baseline="0" dirty="0"/>
              <a:t> to center the text in the text box.</a:t>
            </a:r>
          </a:p>
          <a:p>
            <a:pPr marL="228600" indent="-228600">
              <a:buFont typeface="+mj-lt"/>
              <a:buAutoNum type="arabicPeriod"/>
            </a:pPr>
            <a:r>
              <a:rPr lang="en-US" sz="1200" dirty="0"/>
              <a:t>Select the text box. Under </a:t>
            </a:r>
            <a:r>
              <a:rPr lang="en-US" sz="1200" b="1" dirty="0"/>
              <a:t>Drawing Tools</a:t>
            </a:r>
            <a:r>
              <a:rPr lang="en-US" sz="1200" dirty="0"/>
              <a:t>, on the </a:t>
            </a:r>
            <a:r>
              <a:rPr lang="en-US" sz="1200" b="1" dirty="0"/>
              <a:t>Format</a:t>
            </a:r>
            <a:r>
              <a:rPr lang="en-US" sz="1200" dirty="0"/>
              <a:t> tab, in the </a:t>
            </a:r>
            <a:r>
              <a:rPr lang="en-US" sz="1200" b="1" dirty="0"/>
              <a:t>WordArt Styles </a:t>
            </a:r>
            <a:r>
              <a:rPr lang="en-US" sz="1200" dirty="0"/>
              <a:t>group, click </a:t>
            </a:r>
            <a:r>
              <a:rPr lang="en-US" sz="1200" b="1" dirty="0"/>
              <a:t>Text</a:t>
            </a:r>
            <a:r>
              <a:rPr lang="en-US" sz="1200" b="1" baseline="0" dirty="0"/>
              <a:t> Effects</a:t>
            </a:r>
            <a:r>
              <a:rPr lang="en-US" sz="1200" baseline="0" dirty="0"/>
              <a:t>, point to </a:t>
            </a:r>
            <a:r>
              <a:rPr lang="en-US" sz="1200" b="1" baseline="0" dirty="0"/>
              <a:t>Transform</a:t>
            </a:r>
            <a:r>
              <a:rPr lang="en-US" sz="1200" baseline="0" dirty="0"/>
              <a:t>, and then under </a:t>
            </a:r>
            <a:r>
              <a:rPr lang="en-US" sz="1200" b="1" baseline="0" dirty="0"/>
              <a:t>Warp</a:t>
            </a:r>
            <a:r>
              <a:rPr lang="en-US" sz="1200" baseline="0" dirty="0"/>
              <a:t> click </a:t>
            </a:r>
            <a:r>
              <a:rPr lang="en-US" sz="1200" b="1" baseline="0" dirty="0"/>
              <a:t>Can Down </a:t>
            </a:r>
            <a:r>
              <a:rPr lang="en-US" sz="1200" baseline="0" dirty="0"/>
              <a:t>(fourth row, fourth option from the left). </a:t>
            </a:r>
          </a:p>
          <a:p>
            <a:pPr marL="228600" indent="-228600">
              <a:buFont typeface="+mj-lt"/>
              <a:buAutoNum type="arabicPeriod"/>
            </a:pPr>
            <a:r>
              <a:rPr lang="en-US" sz="1200" baseline="0" dirty="0"/>
              <a:t>Drag the text box onto the donut shape.</a:t>
            </a:r>
          </a:p>
          <a:p>
            <a:pPr marL="228600" indent="-228600">
              <a:buFont typeface="+mj-lt"/>
              <a:buAutoNum type="arabicPeriod"/>
            </a:pPr>
            <a:r>
              <a:rPr lang="en-US" sz="1200" baseline="0" dirty="0"/>
              <a:t>On the text box, d</a:t>
            </a:r>
            <a:r>
              <a:rPr lang="en-US" sz="1200" dirty="0"/>
              <a:t>rag the pink diamond and blue adjustment handles to</a:t>
            </a:r>
            <a:r>
              <a:rPr lang="en-US" sz="1200" baseline="0" dirty="0"/>
              <a:t> adjust the amount of text warp so that it matches the curve of the donut shape. </a:t>
            </a:r>
          </a:p>
          <a:p>
            <a:pPr marL="228600" indent="-228600">
              <a:buFont typeface="+mj-lt"/>
              <a:buAutoNum type="arabicPeriod"/>
            </a:pPr>
            <a:r>
              <a:rPr lang="en-US" sz="1200" baseline="0" dirty="0"/>
              <a:t>Under </a:t>
            </a:r>
            <a:r>
              <a:rPr lang="en-US" sz="1200" b="1" baseline="0" dirty="0"/>
              <a:t>Drawing Tools</a:t>
            </a:r>
            <a:r>
              <a:rPr lang="en-US" sz="1200" baseline="0" dirty="0"/>
              <a:t>, on the </a:t>
            </a:r>
            <a:r>
              <a:rPr lang="en-US" sz="1200" b="1" baseline="0" dirty="0"/>
              <a:t>Format</a:t>
            </a:r>
            <a:r>
              <a:rPr lang="en-US" sz="1200" baseline="0" dirty="0"/>
              <a:t> tab, in the </a:t>
            </a:r>
            <a:r>
              <a:rPr lang="en-US" sz="1200" b="1" baseline="0" dirty="0"/>
              <a:t>WordArt Styles </a:t>
            </a:r>
            <a:r>
              <a:rPr lang="en-US" sz="1200" baseline="0" dirty="0"/>
              <a:t>group, click the arrow next to </a:t>
            </a:r>
            <a:r>
              <a:rPr lang="en-US" sz="1200" b="1" baseline="0" dirty="0"/>
              <a:t>Text Fill</a:t>
            </a:r>
            <a:r>
              <a:rPr lang="en-US" sz="1200" baseline="0" dirty="0"/>
              <a:t>, point to </a:t>
            </a:r>
            <a:r>
              <a:rPr lang="en-US" sz="1200" b="1" baseline="0" dirty="0"/>
              <a:t>Gradient</a:t>
            </a:r>
            <a:r>
              <a:rPr lang="en-US" sz="1200" baseline="0" dirty="0"/>
              <a:t>, and then click </a:t>
            </a:r>
            <a:r>
              <a:rPr lang="en-US" sz="1200" b="1" baseline="0" dirty="0"/>
              <a:t>More Gradients</a:t>
            </a:r>
            <a:r>
              <a:rPr lang="en-US" sz="1200" baseline="0" dirty="0"/>
              <a:t>. In the </a:t>
            </a:r>
            <a:r>
              <a:rPr lang="en-US" sz="1200" b="1" baseline="0" dirty="0"/>
              <a:t>Format Text Effects </a:t>
            </a:r>
            <a:r>
              <a:rPr lang="en-US" sz="1200" baseline="0" dirty="0"/>
              <a:t>dialog box, click </a:t>
            </a:r>
            <a:r>
              <a:rPr lang="en-US" sz="1200" b="1" baseline="0" dirty="0"/>
              <a:t>Text Fill </a:t>
            </a:r>
            <a:r>
              <a:rPr lang="en-US" sz="1200" baseline="0" dirty="0"/>
              <a:t>in the left pane, select </a:t>
            </a:r>
            <a:r>
              <a:rPr lang="en-US" sz="1200" b="1" baseline="0" dirty="0"/>
              <a:t>Gradient fill </a:t>
            </a:r>
            <a:r>
              <a:rPr lang="en-US" sz="1200" baseline="0" dirty="0"/>
              <a:t>in the </a:t>
            </a:r>
            <a:r>
              <a:rPr lang="en-US" sz="1200" b="1" baseline="0" dirty="0"/>
              <a:t>Text Fill </a:t>
            </a:r>
            <a:r>
              <a:rPr lang="en-US" sz="1200" baseline="0" dirty="0"/>
              <a:t>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b="0" kern="1200" baseline="0" dirty="0">
                <a:solidFill>
                  <a:schemeClr val="tx1"/>
                </a:solidFill>
                <a:latin typeface="+mn-lt"/>
                <a:ea typeface="+mn-ea"/>
                <a:cs typeface="+mn-cs"/>
              </a:rPr>
              <a:t>In the </a:t>
            </a:r>
            <a:r>
              <a:rPr lang="en-US" sz="1200" b="1" kern="1200" baseline="0" dirty="0">
                <a:solidFill>
                  <a:schemeClr val="tx1"/>
                </a:solidFill>
                <a:latin typeface="+mn-lt"/>
                <a:ea typeface="+mn-ea"/>
                <a:cs typeface="+mn-cs"/>
              </a:rPr>
              <a:t>Angle</a:t>
            </a:r>
            <a:r>
              <a:rPr lang="en-US" sz="1200" b="0" kern="1200" baseline="0" dirty="0">
                <a:solidFill>
                  <a:schemeClr val="tx1"/>
                </a:solidFill>
                <a:latin typeface="+mn-lt"/>
                <a:ea typeface="+mn-ea"/>
                <a:cs typeface="+mn-cs"/>
              </a:rPr>
              <a:t> box, enter </a:t>
            </a:r>
            <a:r>
              <a:rPr lang="en-US" sz="1200" b="1" dirty="0"/>
              <a:t>0°</a:t>
            </a:r>
            <a:r>
              <a:rPr lang="en-US" sz="1200" b="0" kern="1200" baseline="0" dirty="0">
                <a:solidFill>
                  <a:schemeClr val="tx1"/>
                </a:solidFill>
                <a:latin typeface="+mn-lt"/>
                <a:ea typeface="+mn-ea"/>
                <a:cs typeface="+mn-cs"/>
              </a:rPr>
              <a:t>.</a:t>
            </a:r>
            <a:endParaRPr lang="en-US" sz="1200" b="1" kern="1200" dirty="0">
              <a:solidFill>
                <a:schemeClr val="tx1"/>
              </a:solidFill>
              <a:latin typeface="+mn-lt"/>
              <a:ea typeface="+mn-ea"/>
              <a:cs typeface="+mn-cs"/>
            </a:endParaRPr>
          </a:p>
          <a:p>
            <a:pPr marL="685800" lvl="1" indent="-228600">
              <a:buFont typeface="Arial" pitchFamily="34" charset="0"/>
              <a:buChar char="•"/>
            </a:pPr>
            <a:r>
              <a:rPr lang="en-US" sz="1200" kern="1200" dirty="0">
                <a:solidFill>
                  <a:schemeClr val="tx1"/>
                </a:solidFill>
                <a:effectLst/>
                <a:latin typeface="+mn-lt"/>
                <a:ea typeface="+mn-ea"/>
                <a:cs typeface="+mn-cs"/>
              </a:rPr>
              <a:t>Under </a:t>
            </a:r>
            <a:r>
              <a:rPr lang="en-US" sz="1200" b="1" kern="1200" dirty="0">
                <a:solidFill>
                  <a:schemeClr val="tx1"/>
                </a:solidFill>
                <a:effectLst/>
                <a:latin typeface="+mn-lt"/>
                <a:ea typeface="+mn-ea"/>
                <a:cs typeface="+mn-cs"/>
              </a:rPr>
              <a:t>Gradient stops</a:t>
            </a:r>
            <a:r>
              <a:rPr lang="en-US" sz="1200" kern="1200" dirty="0">
                <a:solidFill>
                  <a:schemeClr val="tx1"/>
                </a:solidFill>
                <a:effectLst/>
                <a:latin typeface="+mn-lt"/>
                <a:ea typeface="+mn-ea"/>
                <a:cs typeface="+mn-cs"/>
              </a:rPr>
              <a:t>, click </a:t>
            </a:r>
            <a:r>
              <a:rPr lang="en-US" sz="1200" b="1" kern="1200" dirty="0">
                <a:solidFill>
                  <a:schemeClr val="tx1"/>
                </a:solidFill>
                <a:effectLst/>
                <a:latin typeface="+mn-lt"/>
                <a:ea typeface="+mn-ea"/>
                <a:cs typeface="+mn-cs"/>
              </a:rPr>
              <a:t>Add gradient stops</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Remove gradient stops</a:t>
            </a:r>
            <a:r>
              <a:rPr lang="en-US" sz="1200" kern="1200" dirty="0">
                <a:solidFill>
                  <a:schemeClr val="tx1"/>
                </a:solidFill>
                <a:effectLst/>
                <a:latin typeface="+mn-lt"/>
                <a:ea typeface="+mn-ea"/>
                <a:cs typeface="+mn-cs"/>
              </a:rPr>
              <a:t> until three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stops appear in the slider.</a:t>
            </a:r>
            <a:endParaRPr lang="en-US" sz="1200" kern="1200" dirty="0">
              <a:solidFill>
                <a:schemeClr val="tx1"/>
              </a:solidFill>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Also under </a:t>
            </a:r>
            <a:r>
              <a:rPr lang="en-US" sz="1200" b="1" kern="1200" dirty="0">
                <a:solidFill>
                  <a:schemeClr val="tx1"/>
                </a:solidFill>
                <a:effectLst/>
                <a:latin typeface="+mn-lt"/>
                <a:ea typeface="+mn-ea"/>
                <a:cs typeface="+mn-cs"/>
              </a:rPr>
              <a:t>Gradient stops</a:t>
            </a:r>
            <a:r>
              <a:rPr lang="en-US" sz="1200" kern="1200" dirty="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Position </a:t>
            </a:r>
            <a:r>
              <a:rPr lang="en-US" sz="1200" kern="1200" dirty="0">
                <a:solidFill>
                  <a:schemeClr val="tx1"/>
                </a:solidFill>
                <a:effectLst/>
                <a:latin typeface="+mn-lt"/>
                <a:ea typeface="+mn-ea"/>
                <a:cs typeface="+mn-cs"/>
              </a:rPr>
              <a:t>box, enter </a:t>
            </a:r>
            <a:r>
              <a:rPr lang="en-US" sz="1200" b="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a:t>
            </a:r>
          </a:p>
          <a:p>
            <a:pPr marL="1143000" lvl="2" indent="-228600">
              <a:buFont typeface="Arial" pitchFamily="34" charset="0"/>
              <a:buChar char="•"/>
            </a:pPr>
            <a:r>
              <a:rPr lang="en-US" sz="1200" kern="1200" dirty="0">
                <a:solidFill>
                  <a:schemeClr val="tx1"/>
                </a:solidFill>
                <a:effectLst/>
                <a:latin typeface="+mn-lt"/>
                <a:ea typeface="+mn-ea"/>
                <a:cs typeface="+mn-cs"/>
              </a:rPr>
              <a:t>Click the button next to </a:t>
            </a:r>
            <a:r>
              <a:rPr lang="en-US" sz="1200" b="1" kern="1200" dirty="0">
                <a:solidFill>
                  <a:schemeClr val="tx1"/>
                </a:solidFill>
                <a:effectLst/>
                <a:latin typeface="+mn-lt"/>
                <a:ea typeface="+mn-ea"/>
                <a:cs typeface="+mn-cs"/>
              </a:rPr>
              <a:t>Color</a:t>
            </a:r>
            <a:r>
              <a:rPr lang="en-US" sz="1200" kern="1200" dirty="0">
                <a:solidFill>
                  <a:schemeClr val="tx1"/>
                </a:solidFill>
                <a:effectLst/>
                <a:latin typeface="+mn-lt"/>
                <a:ea typeface="+mn-ea"/>
                <a:cs typeface="+mn-cs"/>
              </a:rPr>
              <a:t>, and then under </a:t>
            </a:r>
            <a:r>
              <a:rPr lang="en-US" sz="1200" b="1" kern="1200" dirty="0">
                <a:solidFill>
                  <a:schemeClr val="tx1"/>
                </a:solidFill>
                <a:effectLst/>
                <a:latin typeface="+mn-lt"/>
                <a:ea typeface="+mn-ea"/>
                <a:cs typeface="+mn-cs"/>
              </a:rPr>
              <a:t>Theme Colors</a:t>
            </a:r>
            <a:r>
              <a:rPr lang="en-US" sz="1200" kern="1200" dirty="0">
                <a:solidFill>
                  <a:schemeClr val="tx1"/>
                </a:solidFill>
                <a:effectLst/>
                <a:latin typeface="+mn-lt"/>
                <a:ea typeface="+mn-ea"/>
                <a:cs typeface="+mn-cs"/>
              </a:rPr>
              <a:t> click </a:t>
            </a:r>
            <a:r>
              <a:rPr lang="en-US" sz="1200" b="1" kern="1200" dirty="0">
                <a:solidFill>
                  <a:schemeClr val="tx1"/>
                </a:solidFill>
                <a:effectLst/>
                <a:latin typeface="+mn-lt"/>
                <a:ea typeface="+mn-ea"/>
                <a:cs typeface="+mn-cs"/>
              </a:rPr>
              <a:t>White, Background 1 </a:t>
            </a:r>
            <a:r>
              <a:rPr lang="en-US" sz="1200" kern="1200" dirty="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Transparency</a:t>
            </a:r>
            <a:r>
              <a:rPr lang="en-US" sz="1200" kern="1200" dirty="0">
                <a:solidFill>
                  <a:schemeClr val="tx1"/>
                </a:solidFill>
                <a:effectLst/>
                <a:latin typeface="+mn-lt"/>
                <a:ea typeface="+mn-ea"/>
                <a:cs typeface="+mn-cs"/>
              </a:rPr>
              <a:t> box, enter </a:t>
            </a:r>
            <a:r>
              <a:rPr lang="en-US" sz="1200" b="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t>
            </a:r>
          </a:p>
          <a:p>
            <a:pPr marL="685800" lvl="1" indent="-228600">
              <a:buFont typeface="Arial" pitchFamily="34" charset="0"/>
              <a:buChar char="•"/>
            </a:pPr>
            <a:r>
              <a:rPr lang="en-US" sz="1200" kern="1200" dirty="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Position </a:t>
            </a:r>
            <a:r>
              <a:rPr lang="en-US" sz="1200" kern="1200" dirty="0">
                <a:solidFill>
                  <a:schemeClr val="tx1"/>
                </a:solidFill>
                <a:effectLst/>
                <a:latin typeface="+mn-lt"/>
                <a:ea typeface="+mn-ea"/>
                <a:cs typeface="+mn-cs"/>
              </a:rPr>
              <a:t>box, enter </a:t>
            </a:r>
            <a:r>
              <a:rPr lang="en-US" sz="1200" b="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a:t>
            </a:r>
          </a:p>
          <a:p>
            <a:pPr marL="1143000" lvl="2" indent="-228600">
              <a:buFont typeface="Arial" pitchFamily="34" charset="0"/>
              <a:buChar char="•"/>
            </a:pPr>
            <a:r>
              <a:rPr lang="en-US" sz="1200" kern="1200" dirty="0">
                <a:solidFill>
                  <a:schemeClr val="tx1"/>
                </a:solidFill>
                <a:effectLst/>
                <a:latin typeface="+mn-lt"/>
                <a:ea typeface="+mn-ea"/>
                <a:cs typeface="+mn-cs"/>
              </a:rPr>
              <a:t>Click the button next to </a:t>
            </a:r>
            <a:r>
              <a:rPr lang="en-US" sz="1200" b="1" kern="1200" dirty="0">
                <a:solidFill>
                  <a:schemeClr val="tx1"/>
                </a:solidFill>
                <a:effectLst/>
                <a:latin typeface="+mn-lt"/>
                <a:ea typeface="+mn-ea"/>
                <a:cs typeface="+mn-cs"/>
              </a:rPr>
              <a:t>Color</a:t>
            </a:r>
            <a:r>
              <a:rPr lang="en-US" sz="1200" kern="1200" dirty="0">
                <a:solidFill>
                  <a:schemeClr val="tx1"/>
                </a:solidFill>
                <a:effectLst/>
                <a:latin typeface="+mn-lt"/>
                <a:ea typeface="+mn-ea"/>
                <a:cs typeface="+mn-cs"/>
              </a:rPr>
              <a:t>, and then under </a:t>
            </a:r>
            <a:r>
              <a:rPr lang="en-US" sz="1200" b="1" kern="1200" dirty="0">
                <a:solidFill>
                  <a:schemeClr val="tx1"/>
                </a:solidFill>
                <a:effectLst/>
                <a:latin typeface="+mn-lt"/>
                <a:ea typeface="+mn-ea"/>
                <a:cs typeface="+mn-cs"/>
              </a:rPr>
              <a:t>Theme Colors</a:t>
            </a:r>
            <a:r>
              <a:rPr lang="en-US" sz="1200" kern="1200" dirty="0">
                <a:solidFill>
                  <a:schemeClr val="tx1"/>
                </a:solidFill>
                <a:effectLst/>
                <a:latin typeface="+mn-lt"/>
                <a:ea typeface="+mn-ea"/>
                <a:cs typeface="+mn-cs"/>
              </a:rPr>
              <a:t> click </a:t>
            </a:r>
            <a:r>
              <a:rPr lang="en-US" sz="1200" b="1" dirty="0">
                <a:solidFill>
                  <a:schemeClr val="accent6"/>
                </a:solidFill>
              </a:rPr>
              <a:t>White, Background 1 </a:t>
            </a:r>
            <a:r>
              <a:rPr lang="en-US" sz="1200" b="1" dirty="0"/>
              <a:t>Darker 15%</a:t>
            </a:r>
            <a:r>
              <a:rPr lang="en-US" sz="1200" b="1" dirty="0">
                <a:solidFill>
                  <a:schemeClr val="accent6"/>
                </a:solidFill>
              </a:rPr>
              <a:t> </a:t>
            </a:r>
            <a:r>
              <a:rPr lang="en-US" sz="1200" b="0" dirty="0">
                <a:solidFill>
                  <a:schemeClr val="accent6"/>
                </a:solidFill>
              </a:rPr>
              <a:t> (third row, first option from the left).</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Transparency</a:t>
            </a:r>
            <a:r>
              <a:rPr lang="en-US" sz="1200" kern="1200" dirty="0">
                <a:solidFill>
                  <a:schemeClr val="tx1"/>
                </a:solidFill>
                <a:effectLst/>
                <a:latin typeface="+mn-lt"/>
                <a:ea typeface="+mn-ea"/>
                <a:cs typeface="+mn-cs"/>
              </a:rPr>
              <a:t> box, enter </a:t>
            </a:r>
            <a:r>
              <a:rPr lang="en-US" sz="1200" b="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t>
            </a:r>
          </a:p>
          <a:p>
            <a:pPr marL="685800" lvl="1" indent="-228600">
              <a:buFont typeface="Arial" pitchFamily="34" charset="0"/>
              <a:buChar char="•"/>
            </a:pPr>
            <a:r>
              <a:rPr lang="en-US" sz="1200" kern="1200" dirty="0">
                <a:solidFill>
                  <a:schemeClr val="tx1"/>
                </a:solidFill>
                <a:effectLst/>
                <a:latin typeface="+mn-lt"/>
                <a:ea typeface="+mn-ea"/>
                <a:cs typeface="+mn-cs"/>
              </a:rPr>
              <a:t>Select the last stop in the slider, and then do the following: </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Position </a:t>
            </a:r>
            <a:r>
              <a:rPr lang="en-US" sz="1200" kern="1200" dirty="0">
                <a:solidFill>
                  <a:schemeClr val="tx1"/>
                </a:solidFill>
                <a:effectLst/>
                <a:latin typeface="+mn-lt"/>
                <a:ea typeface="+mn-ea"/>
                <a:cs typeface="+mn-cs"/>
              </a:rPr>
              <a:t>box, enter </a:t>
            </a:r>
            <a:r>
              <a:rPr lang="en-US" sz="1200" b="1" kern="1200" dirty="0">
                <a:solidFill>
                  <a:schemeClr val="tx1"/>
                </a:solidFill>
                <a:effectLst/>
                <a:latin typeface="+mn-lt"/>
                <a:ea typeface="+mn-ea"/>
                <a:cs typeface="+mn-cs"/>
              </a:rPr>
              <a:t>100%</a:t>
            </a:r>
            <a:r>
              <a:rPr lang="en-US" sz="1200" kern="1200" dirty="0">
                <a:solidFill>
                  <a:schemeClr val="tx1"/>
                </a:solidFill>
                <a:effectLst/>
                <a:latin typeface="+mn-lt"/>
                <a:ea typeface="+mn-ea"/>
                <a:cs typeface="+mn-cs"/>
              </a:rPr>
              <a:t>.</a:t>
            </a:r>
          </a:p>
          <a:p>
            <a:pPr marL="1143000" lvl="2" indent="-228600">
              <a:buFont typeface="Arial" pitchFamily="34" charset="0"/>
              <a:buChar char="•"/>
            </a:pPr>
            <a:r>
              <a:rPr lang="en-US" sz="1200" kern="1200" dirty="0">
                <a:solidFill>
                  <a:schemeClr val="tx1"/>
                </a:solidFill>
                <a:effectLst/>
                <a:latin typeface="+mn-lt"/>
                <a:ea typeface="+mn-ea"/>
                <a:cs typeface="+mn-cs"/>
              </a:rPr>
              <a:t>Click the button next to </a:t>
            </a:r>
            <a:r>
              <a:rPr lang="en-US" sz="1200" b="1" kern="1200" dirty="0">
                <a:solidFill>
                  <a:schemeClr val="tx1"/>
                </a:solidFill>
                <a:effectLst/>
                <a:latin typeface="+mn-lt"/>
                <a:ea typeface="+mn-ea"/>
                <a:cs typeface="+mn-cs"/>
              </a:rPr>
              <a:t>Color</a:t>
            </a:r>
            <a:r>
              <a:rPr lang="en-US" sz="1200" kern="1200" dirty="0">
                <a:solidFill>
                  <a:schemeClr val="tx1"/>
                </a:solidFill>
                <a:effectLst/>
                <a:latin typeface="+mn-lt"/>
                <a:ea typeface="+mn-ea"/>
                <a:cs typeface="+mn-cs"/>
              </a:rPr>
              <a:t>, and then under </a:t>
            </a:r>
            <a:r>
              <a:rPr lang="en-US" sz="1200" b="1" kern="1200" dirty="0">
                <a:solidFill>
                  <a:schemeClr val="tx1"/>
                </a:solidFill>
                <a:effectLst/>
                <a:latin typeface="+mn-lt"/>
                <a:ea typeface="+mn-ea"/>
                <a:cs typeface="+mn-cs"/>
              </a:rPr>
              <a:t>Theme Colors</a:t>
            </a:r>
            <a:r>
              <a:rPr lang="en-US" sz="1200" kern="1200" dirty="0">
                <a:solidFill>
                  <a:schemeClr val="tx1"/>
                </a:solidFill>
                <a:effectLst/>
                <a:latin typeface="+mn-lt"/>
                <a:ea typeface="+mn-ea"/>
                <a:cs typeface="+mn-cs"/>
              </a:rPr>
              <a:t> click </a:t>
            </a:r>
            <a:r>
              <a:rPr lang="en-US" sz="1200" b="1" dirty="0">
                <a:solidFill>
                  <a:schemeClr val="accent6"/>
                </a:solidFill>
              </a:rPr>
              <a:t>White, Background 1, Darker</a:t>
            </a:r>
            <a:r>
              <a:rPr lang="en-US" sz="1200" b="1" baseline="0" dirty="0">
                <a:solidFill>
                  <a:schemeClr val="accent6"/>
                </a:solidFill>
              </a:rPr>
              <a:t> 35%</a:t>
            </a:r>
            <a:r>
              <a:rPr lang="en-US" sz="1200" b="1" dirty="0">
                <a:solidFill>
                  <a:schemeClr val="accent6"/>
                </a:solidFill>
              </a:rPr>
              <a:t> </a:t>
            </a:r>
            <a:r>
              <a:rPr lang="en-US" sz="1200" b="0" dirty="0">
                <a:solidFill>
                  <a:schemeClr val="accent6"/>
                </a:solidFill>
              </a:rPr>
              <a:t> (fifth</a:t>
            </a:r>
            <a:r>
              <a:rPr lang="en-US" sz="1200" b="0" baseline="0" dirty="0">
                <a:solidFill>
                  <a:schemeClr val="accent6"/>
                </a:solidFill>
              </a:rPr>
              <a:t> </a:t>
            </a:r>
            <a:r>
              <a:rPr lang="en-US" sz="1200" b="0" dirty="0">
                <a:solidFill>
                  <a:schemeClr val="accent6"/>
                </a:solidFill>
              </a:rPr>
              <a:t>row, first option from the left).</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Transparency</a:t>
            </a:r>
            <a:r>
              <a:rPr lang="en-US" sz="1200" kern="1200" dirty="0">
                <a:solidFill>
                  <a:schemeClr val="tx1"/>
                </a:solidFill>
                <a:effectLst/>
                <a:latin typeface="+mn-lt"/>
                <a:ea typeface="+mn-ea"/>
                <a:cs typeface="+mn-cs"/>
              </a:rPr>
              <a:t> box, enter </a:t>
            </a:r>
            <a:r>
              <a:rPr lang="en-US" sz="1200" b="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t>
            </a:r>
            <a:endParaRPr lang="en-US" sz="1200" kern="1200" dirty="0">
              <a:solidFill>
                <a:schemeClr val="tx1"/>
              </a:solidFill>
              <a:latin typeface="+mn-lt"/>
              <a:ea typeface="+mn-ea"/>
              <a:cs typeface="+mn-cs"/>
            </a:endParaRPr>
          </a:p>
          <a:p>
            <a:pPr marL="228600" indent="-228600">
              <a:buFont typeface="+mj-lt"/>
              <a:buAutoNum type="arabicPeriod"/>
            </a:pPr>
            <a:r>
              <a:rPr lang="en-US" sz="1200" dirty="0"/>
              <a:t>Press CTRL-A to select the shape and the text. One the </a:t>
            </a:r>
            <a:r>
              <a:rPr lang="en-US" sz="1200" b="1" dirty="0"/>
              <a:t>Home</a:t>
            </a:r>
            <a:r>
              <a:rPr lang="en-US" sz="1200" dirty="0"/>
              <a:t> tab,</a:t>
            </a:r>
            <a:r>
              <a:rPr lang="en-US" sz="1200" baseline="0" dirty="0"/>
              <a:t> in the </a:t>
            </a:r>
            <a:r>
              <a:rPr lang="en-US" sz="1200" b="1" baseline="0" dirty="0"/>
              <a:t>Drawing</a:t>
            </a:r>
            <a:r>
              <a:rPr lang="en-US" sz="1200" baseline="0" dirty="0"/>
              <a:t> group, click </a:t>
            </a:r>
            <a:r>
              <a:rPr lang="en-US" sz="1200" b="1" baseline="0" dirty="0"/>
              <a:t>Arrange</a:t>
            </a:r>
            <a:r>
              <a:rPr lang="en-US" sz="1200" baseline="0" dirty="0"/>
              <a:t>, and then click </a:t>
            </a:r>
            <a:r>
              <a:rPr lang="en-US" sz="1200" b="1" baseline="0" dirty="0"/>
              <a:t>Group</a:t>
            </a:r>
            <a:r>
              <a:rPr lang="en-US" sz="1200" baseline="0" dirty="0"/>
              <a:t>.</a:t>
            </a:r>
            <a:endParaRPr lang="en-US" sz="1200" dirty="0"/>
          </a:p>
          <a:p>
            <a:pPr marL="228600" indent="-228600">
              <a:buFont typeface="+mj-lt"/>
              <a:buAutoNum type="arabicPeriod"/>
            </a:pPr>
            <a:r>
              <a:rPr lang="en-US" sz="1200" dirty="0"/>
              <a:t>Select the group. On the </a:t>
            </a:r>
            <a:r>
              <a:rPr lang="en-US" sz="1200" b="1" dirty="0"/>
              <a:t>Home</a:t>
            </a:r>
            <a:r>
              <a:rPr lang="en-US" sz="1200" dirty="0"/>
              <a:t> tab, in the </a:t>
            </a:r>
            <a:r>
              <a:rPr lang="en-US" sz="1200" b="1" dirty="0"/>
              <a:t>Clipboard</a:t>
            </a:r>
            <a:r>
              <a:rPr lang="en-US" sz="1200" dirty="0"/>
              <a:t> group, click</a:t>
            </a:r>
            <a:r>
              <a:rPr lang="en-US" sz="1200" baseline="0" dirty="0"/>
              <a:t> the arrow to the right of </a:t>
            </a:r>
            <a:r>
              <a:rPr lang="en-US" sz="1200" b="1" baseline="0" dirty="0"/>
              <a:t>Copy</a:t>
            </a:r>
            <a:r>
              <a:rPr lang="en-US" sz="1200" baseline="0" dirty="0"/>
              <a:t>, and then click </a:t>
            </a:r>
            <a:r>
              <a:rPr lang="en-US" sz="1200" b="1" baseline="0" dirty="0"/>
              <a:t>Duplicate</a:t>
            </a:r>
            <a:r>
              <a:rPr lang="en-US" sz="1200" baseline="0" dirty="0"/>
              <a:t>. </a:t>
            </a:r>
          </a:p>
          <a:p>
            <a:pPr marL="228600" indent="-228600">
              <a:buFont typeface="+mj-lt"/>
              <a:buAutoNum type="arabicPeriod"/>
            </a:pPr>
            <a:r>
              <a:rPr lang="en-US" sz="1200" baseline="0" dirty="0"/>
              <a:t>Select the second shape group, and then, on the slide, drag it slightly above and to the right of the first donut shape.</a:t>
            </a:r>
          </a:p>
          <a:p>
            <a:pPr marL="228600" indent="-228600">
              <a:buFont typeface="+mj-lt"/>
              <a:buAutoNum type="arabicPeriod"/>
            </a:pPr>
            <a:r>
              <a:rPr lang="en-US" sz="1200" baseline="0" dirty="0"/>
              <a:t>Select the text in the second text box and edit the text.</a:t>
            </a:r>
          </a:p>
          <a:p>
            <a:pPr marL="228600" indent="-228600">
              <a:buFont typeface="+mj-lt"/>
              <a:buAutoNum type="arabicPeriod"/>
            </a:pPr>
            <a:r>
              <a:rPr lang="en-US" sz="1200" dirty="0"/>
              <a:t>Select the second donut shape. Under </a:t>
            </a:r>
            <a:r>
              <a:rPr lang="en-US" sz="1200" b="1" dirty="0"/>
              <a:t>Drawing Tools</a:t>
            </a:r>
            <a:r>
              <a:rPr lang="en-US" sz="1200" dirty="0"/>
              <a:t>, on the </a:t>
            </a:r>
            <a:r>
              <a:rPr lang="en-US" sz="1200" b="1" dirty="0"/>
              <a:t>Format</a:t>
            </a:r>
            <a:r>
              <a:rPr lang="en-US" sz="1200" dirty="0"/>
              <a:t> tab, in the </a:t>
            </a:r>
            <a:r>
              <a:rPr lang="en-US" sz="1200" b="1" dirty="0"/>
              <a:t>Size</a:t>
            </a:r>
            <a:r>
              <a:rPr lang="en-US" sz="1200" dirty="0"/>
              <a:t> group, do</a:t>
            </a:r>
            <a:r>
              <a:rPr lang="en-US" sz="1200" baseline="0" dirty="0"/>
              <a:t> the following:</a:t>
            </a:r>
          </a:p>
          <a:p>
            <a:pPr marL="685800" lvl="1" indent="-228600">
              <a:buFont typeface="Arial" pitchFamily="34" charset="0"/>
              <a:buChar char="•"/>
            </a:pPr>
            <a:r>
              <a:rPr lang="en-US" sz="1200" baseline="0" dirty="0"/>
              <a:t>In the </a:t>
            </a:r>
            <a:r>
              <a:rPr lang="en-US" sz="1200" b="1" baseline="0" dirty="0"/>
              <a:t>Shape Height </a:t>
            </a:r>
            <a:r>
              <a:rPr lang="en-US" sz="1200" baseline="0" dirty="0"/>
              <a:t>box, enter </a:t>
            </a:r>
            <a:r>
              <a:rPr lang="en-US" sz="1200" b="1" baseline="0" dirty="0"/>
              <a:t>3.75”</a:t>
            </a:r>
            <a:r>
              <a:rPr lang="en-US" sz="1200" baseline="0" dirty="0"/>
              <a:t>.</a:t>
            </a:r>
          </a:p>
          <a:p>
            <a:pPr marL="685800" lvl="1" indent="-228600">
              <a:buFont typeface="Arial" pitchFamily="34" charset="0"/>
              <a:buChar char="•"/>
            </a:pPr>
            <a:r>
              <a:rPr lang="en-US" sz="1200" baseline="0" dirty="0"/>
              <a:t>In the </a:t>
            </a:r>
            <a:r>
              <a:rPr lang="en-US" sz="1200" b="1" baseline="0" dirty="0"/>
              <a:t>Shape Width </a:t>
            </a:r>
            <a:r>
              <a:rPr lang="en-US" sz="1200" baseline="0" dirty="0"/>
              <a:t>box, enter </a:t>
            </a:r>
            <a:r>
              <a:rPr lang="en-US" sz="1200" b="1" baseline="0" dirty="0"/>
              <a:t>3.75”</a:t>
            </a:r>
            <a:r>
              <a:rPr lang="en-US" sz="1200" baseline="0" dirty="0"/>
              <a:t>.</a:t>
            </a:r>
          </a:p>
          <a:p>
            <a:pPr marL="228600" indent="-228600">
              <a:buFont typeface="+mj-lt"/>
              <a:buAutoNum type="arabicPeriod"/>
            </a:pPr>
            <a:r>
              <a:rPr lang="en-US" sz="1200" dirty="0"/>
              <a:t>Drag the second text box onto the second donut shape.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On the second text box, d</a:t>
            </a:r>
            <a:r>
              <a:rPr lang="en-US" sz="1200" dirty="0"/>
              <a:t>rag the pink diamond and blue adjustment handles to</a:t>
            </a:r>
            <a:r>
              <a:rPr lang="en-US" sz="1200" baseline="0" dirty="0"/>
              <a:t> adjust the amount of text warp so that it matches the curve of the second donut shape. </a:t>
            </a:r>
          </a:p>
          <a:p>
            <a:pPr marL="228600" indent="-228600">
              <a:buFont typeface="+mj-lt"/>
              <a:buAutoNum type="arabicPeriod"/>
            </a:pPr>
            <a:r>
              <a:rPr lang="en-US" sz="1200" dirty="0"/>
              <a:t>Select the second donut shape. Under </a:t>
            </a:r>
            <a:r>
              <a:rPr lang="en-US" sz="1200" b="1" dirty="0"/>
              <a:t>Drawing Tools</a:t>
            </a:r>
            <a:r>
              <a:rPr lang="en-US" sz="1200" dirty="0"/>
              <a:t>, on the </a:t>
            </a:r>
            <a:r>
              <a:rPr lang="en-US" sz="1200" b="1" dirty="0"/>
              <a:t>Format</a:t>
            </a:r>
            <a:r>
              <a:rPr lang="en-US" sz="1200" dirty="0"/>
              <a:t> tab, in the </a:t>
            </a:r>
            <a:r>
              <a:rPr lang="en-US" sz="1200" b="1" dirty="0"/>
              <a:t>Shape Styles </a:t>
            </a:r>
            <a:r>
              <a:rPr lang="en-US" sz="1200" dirty="0"/>
              <a:t>group, click the arrow next to </a:t>
            </a:r>
            <a:r>
              <a:rPr lang="en-US" sz="1200" b="1" dirty="0"/>
              <a:t>Shape Fill</a:t>
            </a:r>
            <a:r>
              <a:rPr lang="en-US" sz="1200" dirty="0"/>
              <a:t>,</a:t>
            </a:r>
            <a:r>
              <a:rPr lang="en-US" sz="1200" baseline="0" dirty="0"/>
              <a:t> and then under </a:t>
            </a:r>
            <a:r>
              <a:rPr lang="en-US" sz="1200" b="1" baseline="0" dirty="0"/>
              <a:t>Theme Colors </a:t>
            </a:r>
            <a:r>
              <a:rPr lang="en-US" sz="1200" baseline="0" dirty="0"/>
              <a:t>click </a:t>
            </a:r>
            <a:r>
              <a:rPr lang="en-US" sz="1200" b="1" baseline="0" dirty="0">
                <a:solidFill>
                  <a:schemeClr val="accent6"/>
                </a:solidFill>
              </a:rPr>
              <a:t>Purple, Accent 4, Darker 25%</a:t>
            </a:r>
            <a:r>
              <a:rPr lang="en-US" sz="1200" b="0" baseline="0" dirty="0">
                <a:solidFill>
                  <a:schemeClr val="accent6"/>
                </a:solidFill>
              </a:rPr>
              <a:t> (fifth row, eighth option from the left).</a:t>
            </a:r>
          </a:p>
          <a:p>
            <a:pPr marL="228600" indent="-228600">
              <a:buFont typeface="+mj-lt"/>
              <a:buAutoNum type="arabicPeriod"/>
            </a:pPr>
            <a:r>
              <a:rPr lang="en-US" sz="1200" b="0" baseline="0" dirty="0">
                <a:solidFill>
                  <a:schemeClr val="accent6"/>
                </a:solidFill>
              </a:rPr>
              <a:t>Also under </a:t>
            </a:r>
            <a:r>
              <a:rPr lang="en-US" sz="1200" b="1" baseline="0" dirty="0">
                <a:solidFill>
                  <a:schemeClr val="accent6"/>
                </a:solidFill>
              </a:rPr>
              <a:t>Drawing Tools</a:t>
            </a:r>
            <a:r>
              <a:rPr lang="en-US" sz="1200" b="0" baseline="0" dirty="0">
                <a:solidFill>
                  <a:schemeClr val="accent6"/>
                </a:solidFill>
              </a:rPr>
              <a:t>, on the </a:t>
            </a:r>
            <a:r>
              <a:rPr lang="en-US" sz="1200" b="1" baseline="0" dirty="0">
                <a:solidFill>
                  <a:schemeClr val="accent6"/>
                </a:solidFill>
              </a:rPr>
              <a:t>Format </a:t>
            </a:r>
            <a:r>
              <a:rPr lang="en-US" sz="1200" b="0" baseline="0" dirty="0">
                <a:solidFill>
                  <a:schemeClr val="accent6"/>
                </a:solidFill>
              </a:rPr>
              <a:t>tab, in the </a:t>
            </a:r>
            <a:r>
              <a:rPr lang="en-US" sz="1200" b="1" baseline="0" dirty="0">
                <a:solidFill>
                  <a:schemeClr val="accent6"/>
                </a:solidFill>
              </a:rPr>
              <a:t>Shape Styles </a:t>
            </a:r>
            <a:r>
              <a:rPr lang="en-US" sz="1200" b="0" baseline="0" dirty="0">
                <a:solidFill>
                  <a:schemeClr val="accent6"/>
                </a:solidFill>
              </a:rPr>
              <a:t>group, click the </a:t>
            </a:r>
            <a:r>
              <a:rPr lang="en-US" sz="1200" b="1" baseline="0" dirty="0">
                <a:solidFill>
                  <a:schemeClr val="accent6"/>
                </a:solidFill>
              </a:rPr>
              <a:t>Format Shape </a:t>
            </a:r>
            <a:r>
              <a:rPr lang="en-US" sz="1200" b="0" baseline="0" dirty="0">
                <a:solidFill>
                  <a:schemeClr val="accent6"/>
                </a:solidFill>
              </a:rPr>
              <a:t>dialog box launcher. In the </a:t>
            </a:r>
            <a:r>
              <a:rPr lang="en-US" sz="1200" b="1" baseline="0" dirty="0">
                <a:solidFill>
                  <a:schemeClr val="accent6"/>
                </a:solidFill>
              </a:rPr>
              <a:t>Format Shape </a:t>
            </a:r>
            <a:r>
              <a:rPr lang="en-US" sz="1200" b="0" baseline="0" dirty="0">
                <a:solidFill>
                  <a:schemeClr val="accent6"/>
                </a:solidFill>
              </a:rPr>
              <a:t>dialog box, click </a:t>
            </a:r>
            <a:r>
              <a:rPr lang="en-US" sz="1200" b="1" baseline="0" dirty="0">
                <a:solidFill>
                  <a:schemeClr val="accent6"/>
                </a:solidFill>
              </a:rPr>
              <a:t>3-D Format </a:t>
            </a:r>
            <a:r>
              <a:rPr lang="en-US" sz="1200" b="0" baseline="0" dirty="0">
                <a:solidFill>
                  <a:schemeClr val="accent6"/>
                </a:solidFill>
              </a:rPr>
              <a:t>in the left pane. In the </a:t>
            </a:r>
            <a:r>
              <a:rPr lang="en-US" sz="1200" b="1" baseline="0" dirty="0">
                <a:solidFill>
                  <a:schemeClr val="accent6"/>
                </a:solidFill>
              </a:rPr>
              <a:t>3-D Format </a:t>
            </a:r>
            <a:r>
              <a:rPr lang="en-US" sz="1200" b="0" baseline="0" dirty="0">
                <a:solidFill>
                  <a:schemeClr val="accent6"/>
                </a:solidFill>
              </a:rPr>
              <a:t>pane, under </a:t>
            </a:r>
            <a:r>
              <a:rPr lang="en-US" sz="1200" b="1" baseline="0" dirty="0">
                <a:solidFill>
                  <a:schemeClr val="accent6"/>
                </a:solidFill>
              </a:rPr>
              <a:t>Depth</a:t>
            </a:r>
            <a:r>
              <a:rPr lang="en-US" sz="1200" b="0" baseline="0" dirty="0">
                <a:solidFill>
                  <a:schemeClr val="accent6"/>
                </a:solidFill>
              </a:rPr>
              <a:t>, click the button next to </a:t>
            </a:r>
            <a:r>
              <a:rPr lang="en-US" sz="1200" b="1" baseline="0" dirty="0">
                <a:solidFill>
                  <a:schemeClr val="accent6"/>
                </a:solidFill>
              </a:rPr>
              <a:t>Color</a:t>
            </a:r>
            <a:r>
              <a:rPr lang="en-US" sz="1200" b="0" baseline="0" dirty="0">
                <a:solidFill>
                  <a:schemeClr val="accent6"/>
                </a:solidFill>
              </a:rPr>
              <a:t>, and then under </a:t>
            </a:r>
            <a:r>
              <a:rPr lang="en-US" sz="1200" b="1" baseline="0" dirty="0">
                <a:solidFill>
                  <a:schemeClr val="accent6"/>
                </a:solidFill>
              </a:rPr>
              <a:t>Theme Colors </a:t>
            </a:r>
            <a:r>
              <a:rPr lang="en-US" sz="1200" b="0" baseline="0" dirty="0">
                <a:solidFill>
                  <a:schemeClr val="accent6"/>
                </a:solidFill>
              </a:rPr>
              <a:t>click </a:t>
            </a:r>
            <a:r>
              <a:rPr lang="en-US" sz="1200" b="1" baseline="0" dirty="0">
                <a:solidFill>
                  <a:schemeClr val="accent6"/>
                </a:solidFill>
              </a:rPr>
              <a:t>Purple, Accent 4, Darker 25%</a:t>
            </a:r>
            <a:r>
              <a:rPr lang="en-US" sz="1200" b="0" baseline="0" dirty="0">
                <a:solidFill>
                  <a:schemeClr val="accent6"/>
                </a:solidFill>
              </a:rPr>
              <a:t> (fifth row, eighth option from the left).</a:t>
            </a:r>
          </a:p>
          <a:p>
            <a:pPr marL="228600" indent="-228600">
              <a:buFont typeface="+mj-lt"/>
              <a:buAutoNum type="arabicPeriod"/>
            </a:pPr>
            <a:r>
              <a:rPr lang="en-US" sz="1200" dirty="0"/>
              <a:t>Press and hold CTRL, and then select the second donut shape and text box. On the </a:t>
            </a:r>
            <a:r>
              <a:rPr lang="en-US" sz="1200" b="1" dirty="0"/>
              <a:t>Home</a:t>
            </a:r>
            <a:r>
              <a:rPr lang="en-US" sz="1200" baseline="0" dirty="0"/>
              <a:t> tab, in the </a:t>
            </a:r>
            <a:r>
              <a:rPr lang="en-US" sz="1200" b="1" baseline="0" dirty="0"/>
              <a:t>Clipboard</a:t>
            </a:r>
            <a:r>
              <a:rPr lang="en-US" sz="1200" baseline="0" dirty="0"/>
              <a:t> group, click the arrow to the right of </a:t>
            </a:r>
            <a:r>
              <a:rPr lang="en-US" sz="1200" b="1" baseline="0" dirty="0"/>
              <a:t>Copy</a:t>
            </a:r>
            <a:r>
              <a:rPr lang="en-US" sz="1200" baseline="0" dirty="0"/>
              <a:t>, and then click </a:t>
            </a:r>
            <a:r>
              <a:rPr lang="en-US" sz="1200" b="1" baseline="0" dirty="0"/>
              <a:t>Duplicate</a:t>
            </a:r>
            <a:r>
              <a:rPr lang="en-US" sz="1200" baseline="0" dirty="0"/>
              <a:t>. </a:t>
            </a:r>
          </a:p>
          <a:p>
            <a:pPr marL="228600" indent="-228600">
              <a:buFont typeface="+mj-lt"/>
              <a:buAutoNum type="arabicPeriod"/>
            </a:pPr>
            <a:r>
              <a:rPr lang="en-US" sz="1200" baseline="0" dirty="0"/>
              <a:t>Drag the third donut shape and text box slightly above and to the left of the second donut shape.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Click the third text box and edit the text.</a:t>
            </a:r>
          </a:p>
          <a:p>
            <a:pPr marL="228600" indent="-228600">
              <a:buFont typeface="+mj-lt"/>
              <a:buAutoNum type="arabicPeriod"/>
            </a:pPr>
            <a:r>
              <a:rPr lang="en-US" sz="1200" dirty="0"/>
              <a:t>Select the third donut shape. Under </a:t>
            </a:r>
            <a:r>
              <a:rPr lang="en-US" sz="1200" b="1" dirty="0"/>
              <a:t>Drawing Tools</a:t>
            </a:r>
            <a:r>
              <a:rPr lang="en-US" sz="1200" dirty="0"/>
              <a:t>, on the </a:t>
            </a:r>
            <a:r>
              <a:rPr lang="en-US" sz="1200" b="1" dirty="0"/>
              <a:t>Format </a:t>
            </a:r>
            <a:r>
              <a:rPr lang="en-US" sz="1200" dirty="0"/>
              <a:t>tab, in the </a:t>
            </a:r>
            <a:r>
              <a:rPr lang="en-US" sz="1200" b="1" dirty="0"/>
              <a:t>Size</a:t>
            </a:r>
            <a:r>
              <a:rPr lang="en-US" sz="1200" dirty="0"/>
              <a:t> group, do</a:t>
            </a:r>
            <a:r>
              <a:rPr lang="en-US" sz="1200" baseline="0" dirty="0"/>
              <a:t> the following:</a:t>
            </a:r>
          </a:p>
          <a:p>
            <a:pPr marL="685800" lvl="1" indent="-228600">
              <a:buFont typeface="Arial" pitchFamily="34" charset="0"/>
              <a:buChar char="•"/>
            </a:pPr>
            <a:r>
              <a:rPr lang="en-US" sz="1200" baseline="0" dirty="0"/>
              <a:t>In the </a:t>
            </a:r>
            <a:r>
              <a:rPr lang="en-US" sz="1200" b="1" baseline="0" dirty="0"/>
              <a:t>Shape Height </a:t>
            </a:r>
            <a:r>
              <a:rPr lang="en-US" sz="1200" baseline="0" dirty="0"/>
              <a:t>box, enter </a:t>
            </a:r>
            <a:r>
              <a:rPr lang="en-US" sz="1200" b="1" baseline="0" dirty="0"/>
              <a:t>3.33</a:t>
            </a:r>
            <a:r>
              <a:rPr lang="en-US" sz="1200" baseline="0" dirty="0"/>
              <a:t>”.</a:t>
            </a:r>
          </a:p>
          <a:p>
            <a:pPr marL="685800" lvl="1" indent="-228600">
              <a:buFont typeface="Arial" pitchFamily="34" charset="0"/>
              <a:buChar char="•"/>
            </a:pPr>
            <a:r>
              <a:rPr lang="en-US" sz="1200" baseline="0" dirty="0"/>
              <a:t>In the </a:t>
            </a:r>
            <a:r>
              <a:rPr lang="en-US" sz="1200" b="1" baseline="0" dirty="0"/>
              <a:t>Shape Width </a:t>
            </a:r>
            <a:r>
              <a:rPr lang="en-US" sz="1200" baseline="0" dirty="0"/>
              <a:t>box, enter </a:t>
            </a:r>
            <a:r>
              <a:rPr lang="en-US" sz="1200" b="1" baseline="0" dirty="0"/>
              <a:t>3.33</a:t>
            </a:r>
            <a:r>
              <a:rPr lang="en-US" sz="1200" baseline="0" dirty="0"/>
              <a:t>”.</a:t>
            </a:r>
          </a:p>
          <a:p>
            <a:pPr marL="228600" indent="-228600">
              <a:buFont typeface="+mj-lt"/>
              <a:buAutoNum type="arabicPeriod"/>
            </a:pPr>
            <a:r>
              <a:rPr lang="en-US" sz="1200" dirty="0"/>
              <a:t>Drag the third text box onto the third donut shape.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On the </a:t>
            </a:r>
            <a:r>
              <a:rPr lang="en-US" sz="1200" dirty="0"/>
              <a:t>third</a:t>
            </a:r>
            <a:r>
              <a:rPr lang="en-US" sz="1200" baseline="0" dirty="0"/>
              <a:t> text box, d</a:t>
            </a:r>
            <a:r>
              <a:rPr lang="en-US" sz="1200" dirty="0"/>
              <a:t>rag the pink diamond and blue adjustment handles to</a:t>
            </a:r>
            <a:r>
              <a:rPr lang="en-US" sz="1200" baseline="0" dirty="0"/>
              <a:t> adjust the amount of text warp so that it matches the curve of the </a:t>
            </a:r>
            <a:r>
              <a:rPr lang="en-US" sz="1200" dirty="0"/>
              <a:t>third</a:t>
            </a:r>
            <a:r>
              <a:rPr lang="en-US" sz="1200" baseline="0" dirty="0"/>
              <a:t> donut shape. </a:t>
            </a:r>
          </a:p>
          <a:p>
            <a:pPr marL="228600" indent="-228600">
              <a:buFont typeface="+mj-lt"/>
              <a:buAutoNum type="arabicPeriod"/>
            </a:pPr>
            <a:r>
              <a:rPr lang="en-US" sz="1200" dirty="0"/>
              <a:t>Select the third donut shape. Under </a:t>
            </a:r>
            <a:r>
              <a:rPr lang="en-US" sz="1200" b="1" dirty="0"/>
              <a:t>Drawing Tools</a:t>
            </a:r>
            <a:r>
              <a:rPr lang="en-US" sz="1200" dirty="0"/>
              <a:t>, on the </a:t>
            </a:r>
            <a:r>
              <a:rPr lang="en-US" sz="1200" b="1" dirty="0"/>
              <a:t>Format</a:t>
            </a:r>
            <a:r>
              <a:rPr lang="en-US" sz="1200" dirty="0"/>
              <a:t> tab, in the </a:t>
            </a:r>
            <a:r>
              <a:rPr lang="en-US" sz="1200" b="1" dirty="0"/>
              <a:t>Shape Styles </a:t>
            </a:r>
            <a:r>
              <a:rPr lang="en-US" sz="1200" dirty="0"/>
              <a:t>group, click the arrow next to </a:t>
            </a:r>
            <a:r>
              <a:rPr lang="en-US" sz="1200" b="1" dirty="0"/>
              <a:t>Shape Fill</a:t>
            </a:r>
            <a:r>
              <a:rPr lang="en-US" sz="1200" dirty="0"/>
              <a:t>,</a:t>
            </a:r>
            <a:r>
              <a:rPr lang="en-US" sz="1200" baseline="0" dirty="0"/>
              <a:t> and then under </a:t>
            </a:r>
            <a:r>
              <a:rPr lang="en-US" sz="1200" b="1" baseline="0" dirty="0"/>
              <a:t>Theme Colors </a:t>
            </a:r>
            <a:r>
              <a:rPr lang="en-US" sz="1200" baseline="0" dirty="0"/>
              <a:t>click </a:t>
            </a:r>
            <a:r>
              <a:rPr lang="en-US" sz="1200" b="1" baseline="0" dirty="0">
                <a:solidFill>
                  <a:schemeClr val="accent6"/>
                </a:solidFill>
              </a:rPr>
              <a:t>Olive Green, Accent 3, Darker 25% </a:t>
            </a:r>
            <a:r>
              <a:rPr lang="en-US" sz="1200" b="0" baseline="0" dirty="0">
                <a:solidFill>
                  <a:schemeClr val="accent6"/>
                </a:solidFill>
              </a:rPr>
              <a:t>(fifth row, seventh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solidFill>
                  <a:schemeClr val="accent6"/>
                </a:solidFill>
              </a:rPr>
              <a:t>Also under </a:t>
            </a:r>
            <a:r>
              <a:rPr lang="en-US" sz="1200" b="1" baseline="0" dirty="0">
                <a:solidFill>
                  <a:schemeClr val="accent6"/>
                </a:solidFill>
              </a:rPr>
              <a:t>Drawing Tools</a:t>
            </a:r>
            <a:r>
              <a:rPr lang="en-US" sz="1200" b="0" baseline="0" dirty="0">
                <a:solidFill>
                  <a:schemeClr val="accent6"/>
                </a:solidFill>
              </a:rPr>
              <a:t>, on the </a:t>
            </a:r>
            <a:r>
              <a:rPr lang="en-US" sz="1200" b="1" baseline="0" dirty="0">
                <a:solidFill>
                  <a:schemeClr val="accent6"/>
                </a:solidFill>
              </a:rPr>
              <a:t>Format </a:t>
            </a:r>
            <a:r>
              <a:rPr lang="en-US" sz="1200" b="0" baseline="0" dirty="0">
                <a:solidFill>
                  <a:schemeClr val="accent6"/>
                </a:solidFill>
              </a:rPr>
              <a:t>tab, in the bottom right corner of the </a:t>
            </a:r>
            <a:r>
              <a:rPr lang="en-US" sz="1200" b="1" baseline="0" dirty="0">
                <a:solidFill>
                  <a:schemeClr val="accent6"/>
                </a:solidFill>
              </a:rPr>
              <a:t>Shape Styles </a:t>
            </a:r>
            <a:r>
              <a:rPr lang="en-US" sz="1200" b="0" baseline="0" dirty="0">
                <a:solidFill>
                  <a:schemeClr val="accent6"/>
                </a:solidFill>
              </a:rPr>
              <a:t>group, click the </a:t>
            </a:r>
            <a:r>
              <a:rPr lang="en-US" sz="1200" b="1" baseline="0" dirty="0">
                <a:solidFill>
                  <a:schemeClr val="accent6"/>
                </a:solidFill>
              </a:rPr>
              <a:t>Format Shape </a:t>
            </a:r>
            <a:r>
              <a:rPr lang="en-US" sz="1200" b="0" baseline="0" dirty="0">
                <a:solidFill>
                  <a:schemeClr val="accent6"/>
                </a:solidFill>
              </a:rPr>
              <a:t>dialog box launcher. In the </a:t>
            </a:r>
            <a:r>
              <a:rPr lang="en-US" sz="1200" b="1" baseline="0" dirty="0">
                <a:solidFill>
                  <a:schemeClr val="accent6"/>
                </a:solidFill>
              </a:rPr>
              <a:t>Format Shape </a:t>
            </a:r>
            <a:r>
              <a:rPr lang="en-US" sz="1200" b="0" baseline="0" dirty="0">
                <a:solidFill>
                  <a:schemeClr val="accent6"/>
                </a:solidFill>
              </a:rPr>
              <a:t>dialog box, click </a:t>
            </a:r>
            <a:r>
              <a:rPr lang="en-US" sz="1200" b="1" baseline="0" dirty="0">
                <a:solidFill>
                  <a:schemeClr val="accent6"/>
                </a:solidFill>
              </a:rPr>
              <a:t>3-D Format </a:t>
            </a:r>
            <a:r>
              <a:rPr lang="en-US" sz="1200" b="0" baseline="0" dirty="0">
                <a:solidFill>
                  <a:schemeClr val="accent6"/>
                </a:solidFill>
              </a:rPr>
              <a:t>in the left pane. In the </a:t>
            </a:r>
            <a:r>
              <a:rPr lang="en-US" sz="1200" b="1" baseline="0" dirty="0">
                <a:solidFill>
                  <a:schemeClr val="accent6"/>
                </a:solidFill>
              </a:rPr>
              <a:t>3-D Format </a:t>
            </a:r>
            <a:r>
              <a:rPr lang="en-US" sz="1200" b="0" baseline="0" dirty="0">
                <a:solidFill>
                  <a:schemeClr val="accent6"/>
                </a:solidFill>
              </a:rPr>
              <a:t>pane, under </a:t>
            </a:r>
            <a:r>
              <a:rPr lang="en-US" sz="1200" b="1" baseline="0" dirty="0">
                <a:solidFill>
                  <a:schemeClr val="accent6"/>
                </a:solidFill>
              </a:rPr>
              <a:t>Depth</a:t>
            </a:r>
            <a:r>
              <a:rPr lang="en-US" sz="1200" b="0" baseline="0" dirty="0">
                <a:solidFill>
                  <a:schemeClr val="accent6"/>
                </a:solidFill>
              </a:rPr>
              <a:t>, click the button next to </a:t>
            </a:r>
            <a:r>
              <a:rPr lang="en-US" sz="1200" b="1" baseline="0" dirty="0">
                <a:solidFill>
                  <a:schemeClr val="accent6"/>
                </a:solidFill>
              </a:rPr>
              <a:t>Color</a:t>
            </a:r>
            <a:r>
              <a:rPr lang="en-US" sz="1200" b="0" baseline="0" dirty="0">
                <a:solidFill>
                  <a:schemeClr val="accent6"/>
                </a:solidFill>
              </a:rPr>
              <a:t>, and then under </a:t>
            </a:r>
            <a:r>
              <a:rPr lang="en-US" sz="1200" b="1" baseline="0" dirty="0">
                <a:solidFill>
                  <a:schemeClr val="accent6"/>
                </a:solidFill>
              </a:rPr>
              <a:t>Theme Colors </a:t>
            </a:r>
            <a:r>
              <a:rPr lang="en-US" sz="1200" b="0" baseline="0" dirty="0">
                <a:solidFill>
                  <a:schemeClr val="accent6"/>
                </a:solidFill>
              </a:rPr>
              <a:t>click </a:t>
            </a:r>
            <a:r>
              <a:rPr lang="en-US" sz="1200" b="1" baseline="0" dirty="0">
                <a:solidFill>
                  <a:schemeClr val="accent6"/>
                </a:solidFill>
              </a:rPr>
              <a:t>Olive Green, Accent 3, Darker 25% </a:t>
            </a:r>
            <a:r>
              <a:rPr lang="en-US" sz="1200" b="0" baseline="0" dirty="0">
                <a:solidFill>
                  <a:schemeClr val="accent6"/>
                </a:solidFill>
              </a:rPr>
              <a:t>(fifth row, seventh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solidFill>
                  <a:schemeClr val="accent6"/>
                </a:solidFill>
              </a:rPr>
              <a:t>Select the first donut shape. On the </a:t>
            </a:r>
            <a:r>
              <a:rPr lang="en-US" sz="1200" b="1" baseline="0" dirty="0">
                <a:solidFill>
                  <a:schemeClr val="accent6"/>
                </a:solidFill>
              </a:rPr>
              <a:t>Home</a:t>
            </a:r>
            <a:r>
              <a:rPr lang="en-US" sz="1200" b="0" baseline="0" dirty="0">
                <a:solidFill>
                  <a:schemeClr val="accent6"/>
                </a:solidFill>
              </a:rPr>
              <a:t> tab, in the </a:t>
            </a:r>
            <a:r>
              <a:rPr lang="en-US" sz="1200" b="1" baseline="0" dirty="0">
                <a:solidFill>
                  <a:schemeClr val="accent6"/>
                </a:solidFill>
              </a:rPr>
              <a:t>Drawing</a:t>
            </a:r>
            <a:r>
              <a:rPr lang="en-US" sz="1200" b="0" baseline="0" dirty="0">
                <a:solidFill>
                  <a:schemeClr val="accent6"/>
                </a:solidFill>
              </a:rPr>
              <a:t> group, click </a:t>
            </a:r>
            <a:r>
              <a:rPr lang="en-US" sz="1200" b="1" baseline="0" dirty="0">
                <a:solidFill>
                  <a:schemeClr val="accent6"/>
                </a:solidFill>
              </a:rPr>
              <a:t>Arrange</a:t>
            </a:r>
            <a:r>
              <a:rPr lang="en-US" sz="1200" b="0" baseline="0" dirty="0">
                <a:solidFill>
                  <a:schemeClr val="accent6"/>
                </a:solidFill>
              </a:rPr>
              <a:t>, and then click </a:t>
            </a:r>
            <a:r>
              <a:rPr lang="en-US" sz="1200" b="1" baseline="0" dirty="0">
                <a:solidFill>
                  <a:schemeClr val="accent6"/>
                </a:solidFill>
              </a:rPr>
              <a:t>Send to Back</a:t>
            </a:r>
            <a:r>
              <a:rPr lang="en-US" sz="1200" b="0" baseline="0" dirty="0">
                <a:solidFill>
                  <a:schemeClr val="accent6"/>
                </a:solidFill>
              </a:rPr>
              <a:t>.</a:t>
            </a:r>
          </a:p>
          <a:p>
            <a:pPr marL="228600" indent="-228600">
              <a:buFont typeface="+mj-lt"/>
              <a:buAutoNum type="arabicPeriod"/>
            </a:pPr>
            <a:endParaRPr lang="en-US" sz="1200" b="0" baseline="0" dirty="0">
              <a:solidFill>
                <a:schemeClr val="accent6"/>
              </a:solidFill>
            </a:endParaRPr>
          </a:p>
          <a:p>
            <a:endParaRPr lang="en-US" sz="1200" dirty="0"/>
          </a:p>
          <a:p>
            <a:r>
              <a:rPr lang="en-US" sz="1200" baseline="0" dirty="0"/>
              <a:t>To reproduce the background effects on this slide, do the following:</a:t>
            </a:r>
          </a:p>
          <a:p>
            <a:pPr marL="228600" lvl="0" indent="-228600">
              <a:buFont typeface="+mj-lt"/>
              <a:buAutoNum type="arabicPeriod"/>
            </a:pPr>
            <a:r>
              <a:rPr lang="en-US" sz="1200" kern="1200" dirty="0">
                <a:solidFill>
                  <a:schemeClr val="tx1"/>
                </a:solidFill>
                <a:latin typeface="+mn-lt"/>
                <a:ea typeface="+mn-ea"/>
                <a:cs typeface="+mn-cs"/>
              </a:rPr>
              <a:t>On the </a:t>
            </a:r>
            <a:r>
              <a:rPr lang="en-US" sz="1200" b="1" kern="1200" dirty="0">
                <a:solidFill>
                  <a:schemeClr val="tx1"/>
                </a:solidFill>
                <a:latin typeface="+mn-lt"/>
                <a:ea typeface="+mn-ea"/>
                <a:cs typeface="+mn-cs"/>
              </a:rPr>
              <a:t>Design</a:t>
            </a:r>
            <a:r>
              <a:rPr lang="en-US" sz="1200" kern="1200" dirty="0">
                <a:solidFill>
                  <a:schemeClr val="tx1"/>
                </a:solidFill>
                <a:latin typeface="+mn-lt"/>
                <a:ea typeface="+mn-ea"/>
                <a:cs typeface="+mn-cs"/>
              </a:rPr>
              <a:t> tab, in the </a:t>
            </a:r>
            <a:r>
              <a:rPr lang="en-US" sz="1200" b="1" kern="1200" dirty="0">
                <a:solidFill>
                  <a:schemeClr val="tx1"/>
                </a:solidFill>
                <a:latin typeface="+mn-lt"/>
                <a:ea typeface="+mn-ea"/>
                <a:cs typeface="+mn-cs"/>
              </a:rPr>
              <a:t>Background</a:t>
            </a:r>
            <a:r>
              <a:rPr lang="en-US" sz="1200" kern="1200" dirty="0">
                <a:solidFill>
                  <a:schemeClr val="tx1"/>
                </a:solidFill>
                <a:latin typeface="+mn-lt"/>
                <a:ea typeface="+mn-ea"/>
                <a:cs typeface="+mn-cs"/>
              </a:rPr>
              <a:t> group, click </a:t>
            </a:r>
            <a:r>
              <a:rPr lang="en-US" sz="1200" b="1" kern="1200" dirty="0">
                <a:solidFill>
                  <a:schemeClr val="tx1"/>
                </a:solidFill>
                <a:latin typeface="+mn-lt"/>
                <a:ea typeface="+mn-ea"/>
                <a:cs typeface="+mn-cs"/>
              </a:rPr>
              <a:t>Background Styles</a:t>
            </a:r>
            <a:r>
              <a:rPr lang="en-US" sz="1200" kern="1200" dirty="0">
                <a:solidFill>
                  <a:schemeClr val="tx1"/>
                </a:solidFill>
                <a:latin typeface="+mn-lt"/>
                <a:ea typeface="+mn-ea"/>
                <a:cs typeface="+mn-cs"/>
              </a:rPr>
              <a:t>, and then click </a:t>
            </a:r>
            <a:r>
              <a:rPr lang="en-US" sz="1200" b="1" kern="1200" dirty="0">
                <a:solidFill>
                  <a:schemeClr val="tx1"/>
                </a:solidFill>
                <a:latin typeface="+mn-lt"/>
                <a:ea typeface="+mn-ea"/>
                <a:cs typeface="+mn-cs"/>
              </a:rPr>
              <a:t>Format Background</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Format Background </a:t>
            </a:r>
            <a:r>
              <a:rPr lang="en-US" sz="1200" kern="1200" dirty="0">
                <a:solidFill>
                  <a:schemeClr val="tx1"/>
                </a:solidFill>
                <a:latin typeface="+mn-lt"/>
                <a:ea typeface="+mn-ea"/>
                <a:cs typeface="+mn-cs"/>
              </a:rPr>
              <a:t>dialog box, click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in the left pane, select </a:t>
            </a:r>
            <a:r>
              <a:rPr lang="en-US" sz="1200" b="1" kern="1200" dirty="0">
                <a:solidFill>
                  <a:schemeClr val="tx1"/>
                </a:solidFill>
                <a:latin typeface="+mn-lt"/>
                <a:ea typeface="+mn-ea"/>
                <a:cs typeface="+mn-cs"/>
              </a:rPr>
              <a:t>Gradient fill</a:t>
            </a:r>
            <a:r>
              <a:rPr lang="en-US" sz="1200" kern="1200" dirty="0">
                <a:solidFill>
                  <a:schemeClr val="tx1"/>
                </a:solidFill>
                <a:latin typeface="+mn-lt"/>
                <a:ea typeface="+mn-ea"/>
                <a:cs typeface="+mn-cs"/>
              </a:rPr>
              <a:t> in the </a:t>
            </a:r>
            <a:r>
              <a:rPr lang="en-US" sz="1200" b="1" kern="1200" dirty="0">
                <a:solidFill>
                  <a:schemeClr val="tx1"/>
                </a:solidFill>
                <a:latin typeface="+mn-lt"/>
                <a:ea typeface="+mn-ea"/>
                <a:cs typeface="+mn-cs"/>
              </a:rPr>
              <a:t>Fill</a:t>
            </a:r>
            <a:r>
              <a:rPr lang="en-US" sz="1200" kern="1200" dirty="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a:solidFill>
                  <a:schemeClr val="tx1"/>
                </a:solidFill>
                <a:latin typeface="+mn-lt"/>
                <a:ea typeface="+mn-ea"/>
                <a:cs typeface="+mn-cs"/>
              </a:rPr>
              <a:t>In the </a:t>
            </a:r>
            <a:r>
              <a:rPr lang="en-US" sz="1200" b="1" kern="1200" dirty="0">
                <a:solidFill>
                  <a:schemeClr val="tx1"/>
                </a:solidFill>
                <a:latin typeface="+mn-lt"/>
                <a:ea typeface="+mn-ea"/>
                <a:cs typeface="+mn-cs"/>
              </a:rPr>
              <a:t>Type</a:t>
            </a:r>
            <a:r>
              <a:rPr lang="en-US" sz="1200" kern="1200" dirty="0">
                <a:solidFill>
                  <a:schemeClr val="tx1"/>
                </a:solidFill>
                <a:latin typeface="+mn-lt"/>
                <a:ea typeface="+mn-ea"/>
                <a:cs typeface="+mn-cs"/>
              </a:rPr>
              <a:t> list, select </a:t>
            </a:r>
            <a:r>
              <a:rPr lang="en-US" sz="1200" b="1" kern="1200" dirty="0">
                <a:solidFill>
                  <a:schemeClr val="tx1"/>
                </a:solidFill>
                <a:latin typeface="+mn-lt"/>
                <a:ea typeface="+mn-ea"/>
                <a:cs typeface="+mn-cs"/>
              </a:rPr>
              <a:t>Linear</a:t>
            </a:r>
            <a:r>
              <a:rPr lang="en-US" sz="1200" kern="1200" dirty="0">
                <a:solidFill>
                  <a:schemeClr val="tx1"/>
                </a:solidFill>
                <a:latin typeface="+mn-lt"/>
                <a:ea typeface="+mn-ea"/>
                <a:cs typeface="+mn-cs"/>
              </a:rPr>
              <a:t>.</a:t>
            </a:r>
          </a:p>
          <a:p>
            <a:pPr marL="685800" lvl="1"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Angle</a:t>
            </a:r>
            <a:r>
              <a:rPr lang="en-US" sz="1200" kern="1200" dirty="0">
                <a:solidFill>
                  <a:schemeClr val="tx1"/>
                </a:solidFill>
                <a:effectLst/>
                <a:latin typeface="+mn-lt"/>
                <a:ea typeface="+mn-ea"/>
                <a:cs typeface="+mn-cs"/>
              </a:rPr>
              <a:t> box, enter </a:t>
            </a:r>
            <a:r>
              <a:rPr lang="en-US" sz="1200" b="1" kern="1200" dirty="0">
                <a:solidFill>
                  <a:schemeClr val="tx1"/>
                </a:solidFill>
                <a:effectLst/>
                <a:latin typeface="+mn-lt"/>
                <a:ea typeface="+mn-ea"/>
                <a:cs typeface="+mn-cs"/>
              </a:rPr>
              <a:t>270</a:t>
            </a:r>
            <a:r>
              <a:rPr lang="en-US" sz="1200" kern="1200" dirty="0">
                <a:solidFill>
                  <a:schemeClr val="tx1"/>
                </a:solidFill>
                <a:effectLst/>
                <a:latin typeface="+mn-lt"/>
                <a:ea typeface="+mn-ea"/>
                <a:cs typeface="+mn-cs"/>
              </a:rPr>
              <a:t>.</a:t>
            </a:r>
          </a:p>
          <a:p>
            <a:pPr marL="685800" lvl="1" indent="-228600">
              <a:buFont typeface="Arial" pitchFamily="34" charset="0"/>
              <a:buChar char="•"/>
            </a:pPr>
            <a:r>
              <a:rPr lang="en-US" sz="1200" kern="1200" dirty="0">
                <a:solidFill>
                  <a:schemeClr val="tx1"/>
                </a:solidFill>
                <a:effectLst/>
                <a:latin typeface="+mn-lt"/>
                <a:ea typeface="+mn-ea"/>
                <a:cs typeface="+mn-cs"/>
              </a:rPr>
              <a:t>Under </a:t>
            </a:r>
            <a:r>
              <a:rPr lang="en-US" sz="1200" b="1" kern="1200" dirty="0">
                <a:solidFill>
                  <a:schemeClr val="tx1"/>
                </a:solidFill>
                <a:effectLst/>
                <a:latin typeface="+mn-lt"/>
                <a:ea typeface="+mn-ea"/>
                <a:cs typeface="+mn-cs"/>
              </a:rPr>
              <a:t>Gradient stops</a:t>
            </a:r>
            <a:r>
              <a:rPr lang="en-US" sz="1200" kern="1200" dirty="0">
                <a:solidFill>
                  <a:schemeClr val="tx1"/>
                </a:solidFill>
                <a:effectLst/>
                <a:latin typeface="+mn-lt"/>
                <a:ea typeface="+mn-ea"/>
                <a:cs typeface="+mn-cs"/>
              </a:rPr>
              <a:t>, click </a:t>
            </a:r>
            <a:r>
              <a:rPr lang="en-US" sz="1200" b="1" kern="1200" dirty="0">
                <a:solidFill>
                  <a:schemeClr val="tx1"/>
                </a:solidFill>
                <a:effectLst/>
                <a:latin typeface="+mn-lt"/>
                <a:ea typeface="+mn-ea"/>
                <a:cs typeface="+mn-cs"/>
              </a:rPr>
              <a:t>Add gradient stops</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Remove gradient stops</a:t>
            </a:r>
            <a:r>
              <a:rPr lang="en-US" sz="1200" kern="1200" dirty="0">
                <a:solidFill>
                  <a:schemeClr val="tx1"/>
                </a:solidFill>
                <a:effectLst/>
                <a:latin typeface="+mn-lt"/>
                <a:ea typeface="+mn-ea"/>
                <a:cs typeface="+mn-cs"/>
              </a:rPr>
              <a:t> until two stops appear in the slider.</a:t>
            </a:r>
            <a:endParaRPr lang="en-US" sz="1200" kern="1200" dirty="0">
              <a:solidFill>
                <a:schemeClr val="tx1"/>
              </a:solidFill>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Also under </a:t>
            </a:r>
            <a:r>
              <a:rPr lang="en-US" sz="1200" b="1" kern="1200" dirty="0">
                <a:solidFill>
                  <a:schemeClr val="tx1"/>
                </a:solidFill>
                <a:effectLst/>
                <a:latin typeface="+mn-lt"/>
                <a:ea typeface="+mn-ea"/>
                <a:cs typeface="+mn-cs"/>
              </a:rPr>
              <a:t>Gradient stops</a:t>
            </a:r>
            <a:r>
              <a:rPr lang="en-US" sz="1200" kern="1200" dirty="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Position </a:t>
            </a:r>
            <a:r>
              <a:rPr lang="en-US" sz="1200" kern="1200" dirty="0">
                <a:solidFill>
                  <a:schemeClr val="tx1"/>
                </a:solidFill>
                <a:effectLst/>
                <a:latin typeface="+mn-lt"/>
                <a:ea typeface="+mn-ea"/>
                <a:cs typeface="+mn-cs"/>
              </a:rPr>
              <a:t>box, enter </a:t>
            </a:r>
            <a:r>
              <a:rPr lang="en-US" sz="1200" b="1" kern="1200" dirty="0">
                <a:solidFill>
                  <a:schemeClr val="tx1"/>
                </a:solidFill>
                <a:effectLst/>
                <a:latin typeface="+mn-lt"/>
                <a:ea typeface="+mn-ea"/>
                <a:cs typeface="+mn-cs"/>
              </a:rPr>
              <a:t>31%</a:t>
            </a:r>
            <a:r>
              <a:rPr lang="en-US" sz="1200" kern="1200" dirty="0">
                <a:solidFill>
                  <a:schemeClr val="tx1"/>
                </a:solidFill>
                <a:effectLst/>
                <a:latin typeface="+mn-lt"/>
                <a:ea typeface="+mn-ea"/>
                <a:cs typeface="+mn-cs"/>
              </a:rPr>
              <a:t>.</a:t>
            </a:r>
          </a:p>
          <a:p>
            <a:pPr marL="1143000" lvl="2" indent="-228600">
              <a:buFont typeface="Arial" pitchFamily="34" charset="0"/>
              <a:buChar char="•"/>
            </a:pPr>
            <a:r>
              <a:rPr lang="en-US" sz="1200" kern="1200" dirty="0">
                <a:solidFill>
                  <a:schemeClr val="tx1"/>
                </a:solidFill>
                <a:effectLst/>
                <a:latin typeface="+mn-lt"/>
                <a:ea typeface="+mn-ea"/>
                <a:cs typeface="+mn-cs"/>
              </a:rPr>
              <a:t>Click the button next to </a:t>
            </a:r>
            <a:r>
              <a:rPr lang="en-US" sz="1200" b="1" kern="1200" dirty="0">
                <a:solidFill>
                  <a:schemeClr val="tx1"/>
                </a:solidFill>
                <a:effectLst/>
                <a:latin typeface="+mn-lt"/>
                <a:ea typeface="+mn-ea"/>
                <a:cs typeface="+mn-cs"/>
              </a:rPr>
              <a:t>Color</a:t>
            </a:r>
            <a:r>
              <a:rPr lang="en-US" sz="1200" kern="1200" dirty="0">
                <a:solidFill>
                  <a:schemeClr val="tx1"/>
                </a:solidFill>
                <a:effectLst/>
                <a:latin typeface="+mn-lt"/>
                <a:ea typeface="+mn-ea"/>
                <a:cs typeface="+mn-cs"/>
              </a:rPr>
              <a:t>, and then under </a:t>
            </a:r>
            <a:r>
              <a:rPr lang="en-US" sz="1200" b="1" kern="1200" dirty="0">
                <a:solidFill>
                  <a:schemeClr val="tx1"/>
                </a:solidFill>
                <a:effectLst/>
                <a:latin typeface="+mn-lt"/>
                <a:ea typeface="+mn-ea"/>
                <a:cs typeface="+mn-cs"/>
              </a:rPr>
              <a:t>Theme Colors</a:t>
            </a:r>
            <a:r>
              <a:rPr lang="en-US" sz="1200" kern="1200" dirty="0">
                <a:solidFill>
                  <a:schemeClr val="tx1"/>
                </a:solidFill>
                <a:effectLst/>
                <a:latin typeface="+mn-lt"/>
                <a:ea typeface="+mn-ea"/>
                <a:cs typeface="+mn-cs"/>
              </a:rPr>
              <a:t> click </a:t>
            </a:r>
            <a:r>
              <a:rPr lang="en-US" sz="1200" b="1" kern="1200" dirty="0">
                <a:solidFill>
                  <a:schemeClr val="tx1"/>
                </a:solidFill>
                <a:effectLst/>
                <a:latin typeface="+mn-lt"/>
                <a:ea typeface="+mn-ea"/>
                <a:cs typeface="+mn-cs"/>
              </a:rPr>
              <a:t>White, Background 1 </a:t>
            </a:r>
            <a:r>
              <a:rPr lang="en-US" sz="1200" kern="1200" dirty="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Transparency</a:t>
            </a:r>
            <a:r>
              <a:rPr lang="en-US" sz="1200" kern="1200" dirty="0">
                <a:solidFill>
                  <a:schemeClr val="tx1"/>
                </a:solidFill>
                <a:effectLst/>
                <a:latin typeface="+mn-lt"/>
                <a:ea typeface="+mn-ea"/>
                <a:cs typeface="+mn-cs"/>
              </a:rPr>
              <a:t> box, enter </a:t>
            </a:r>
            <a:r>
              <a:rPr lang="en-US" sz="1200" b="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t>
            </a:r>
          </a:p>
          <a:p>
            <a:pPr marL="685800" lvl="1" indent="-228600">
              <a:buFont typeface="Arial" pitchFamily="34" charset="0"/>
              <a:buChar char="•"/>
            </a:pPr>
            <a:r>
              <a:rPr lang="en-US" sz="1200" kern="1200" dirty="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Position </a:t>
            </a:r>
            <a:r>
              <a:rPr lang="en-US" sz="1200" kern="1200" dirty="0">
                <a:solidFill>
                  <a:schemeClr val="tx1"/>
                </a:solidFill>
                <a:effectLst/>
                <a:latin typeface="+mn-lt"/>
                <a:ea typeface="+mn-ea"/>
                <a:cs typeface="+mn-cs"/>
              </a:rPr>
              <a:t>box, enter </a:t>
            </a:r>
            <a:r>
              <a:rPr lang="en-US" sz="1200" b="1" kern="1200" dirty="0">
                <a:solidFill>
                  <a:schemeClr val="tx1"/>
                </a:solidFill>
                <a:effectLst/>
                <a:latin typeface="+mn-lt"/>
                <a:ea typeface="+mn-ea"/>
                <a:cs typeface="+mn-cs"/>
              </a:rPr>
              <a:t>100%</a:t>
            </a:r>
            <a:r>
              <a:rPr lang="en-US" sz="1200" kern="1200" dirty="0">
                <a:solidFill>
                  <a:schemeClr val="tx1"/>
                </a:solidFill>
                <a:effectLst/>
                <a:latin typeface="+mn-lt"/>
                <a:ea typeface="+mn-ea"/>
                <a:cs typeface="+mn-cs"/>
              </a:rPr>
              <a:t>.</a:t>
            </a:r>
          </a:p>
          <a:p>
            <a:pPr marL="1143000" lvl="2" indent="-228600">
              <a:buFont typeface="Arial" pitchFamily="34" charset="0"/>
              <a:buChar char="•"/>
            </a:pPr>
            <a:r>
              <a:rPr lang="en-US" sz="1200" kern="1200" dirty="0">
                <a:solidFill>
                  <a:schemeClr val="tx1"/>
                </a:solidFill>
                <a:effectLst/>
                <a:latin typeface="+mn-lt"/>
                <a:ea typeface="+mn-ea"/>
                <a:cs typeface="+mn-cs"/>
              </a:rPr>
              <a:t>Click the button next to </a:t>
            </a:r>
            <a:r>
              <a:rPr lang="en-US" sz="1200" b="1" kern="1200" dirty="0">
                <a:solidFill>
                  <a:schemeClr val="tx1"/>
                </a:solidFill>
                <a:effectLst/>
                <a:latin typeface="+mn-lt"/>
                <a:ea typeface="+mn-ea"/>
                <a:cs typeface="+mn-cs"/>
              </a:rPr>
              <a:t>Color</a:t>
            </a:r>
            <a:r>
              <a:rPr lang="en-US" sz="1200" kern="1200" dirty="0">
                <a:solidFill>
                  <a:schemeClr val="tx1"/>
                </a:solidFill>
                <a:effectLst/>
                <a:latin typeface="+mn-lt"/>
                <a:ea typeface="+mn-ea"/>
                <a:cs typeface="+mn-cs"/>
              </a:rPr>
              <a:t>, </a:t>
            </a:r>
            <a:r>
              <a:rPr lang="en-US" sz="1200" dirty="0"/>
              <a:t>click </a:t>
            </a:r>
            <a:r>
              <a:rPr lang="en-US" sz="1200" b="1" dirty="0"/>
              <a:t>More Colors</a:t>
            </a:r>
            <a:r>
              <a:rPr lang="en-US" sz="1200" dirty="0"/>
              <a:t>, and then in the </a:t>
            </a:r>
            <a:r>
              <a:rPr lang="en-US" sz="1200" b="1" dirty="0"/>
              <a:t>Colors</a:t>
            </a:r>
            <a:r>
              <a:rPr lang="en-US" sz="1200" dirty="0"/>
              <a:t> dialog box, on the </a:t>
            </a:r>
            <a:r>
              <a:rPr lang="en-US" sz="1200" b="1" dirty="0"/>
              <a:t>Custom</a:t>
            </a:r>
            <a:r>
              <a:rPr lang="en-US" sz="1200" dirty="0"/>
              <a:t> tab, enter values for Red: </a:t>
            </a:r>
            <a:r>
              <a:rPr lang="en-US" sz="1200" b="1" dirty="0"/>
              <a:t>200</a:t>
            </a:r>
            <a:r>
              <a:rPr lang="en-US" sz="1200" dirty="0"/>
              <a:t>, Green: </a:t>
            </a:r>
            <a:r>
              <a:rPr lang="en-US" sz="1200" b="1" dirty="0"/>
              <a:t>201</a:t>
            </a:r>
            <a:r>
              <a:rPr lang="en-US" sz="1200" dirty="0"/>
              <a:t>, Blue: </a:t>
            </a:r>
            <a:r>
              <a:rPr lang="en-US" sz="1200" b="1" dirty="0"/>
              <a:t>193</a:t>
            </a:r>
            <a:r>
              <a:rPr lang="en-US" sz="1200" b="0" dirty="0"/>
              <a:t>.</a:t>
            </a:r>
            <a:endParaRPr lang="en-US" sz="1200" kern="1200" dirty="0">
              <a:solidFill>
                <a:schemeClr val="tx1"/>
              </a:solidFill>
              <a:effectLst/>
              <a:latin typeface="+mn-lt"/>
              <a:ea typeface="+mn-ea"/>
              <a:cs typeface="+mn-cs"/>
            </a:endParaRPr>
          </a:p>
          <a:p>
            <a:pPr marL="1143000" lvl="2" indent="-228600">
              <a:buFont typeface="Arial" pitchFamily="34" charset="0"/>
              <a:buChar char="•"/>
            </a:pPr>
            <a:r>
              <a:rPr lang="en-US" sz="1200" kern="1200" dirty="0">
                <a:solidFill>
                  <a:schemeClr val="tx1"/>
                </a:solidFill>
                <a:effectLst/>
                <a:latin typeface="+mn-lt"/>
                <a:ea typeface="+mn-ea"/>
                <a:cs typeface="+mn-cs"/>
              </a:rPr>
              <a:t>In the </a:t>
            </a:r>
            <a:r>
              <a:rPr lang="en-US" sz="1200" b="1" kern="1200" dirty="0">
                <a:solidFill>
                  <a:schemeClr val="tx1"/>
                </a:solidFill>
                <a:effectLst/>
                <a:latin typeface="+mn-lt"/>
                <a:ea typeface="+mn-ea"/>
                <a:cs typeface="+mn-cs"/>
              </a:rPr>
              <a:t>Transparency</a:t>
            </a:r>
            <a:r>
              <a:rPr lang="en-US" sz="1200" kern="1200" dirty="0">
                <a:solidFill>
                  <a:schemeClr val="tx1"/>
                </a:solidFill>
                <a:effectLst/>
                <a:latin typeface="+mn-lt"/>
                <a:ea typeface="+mn-ea"/>
                <a:cs typeface="+mn-cs"/>
              </a:rPr>
              <a:t> box, enter </a:t>
            </a:r>
            <a:r>
              <a:rPr lang="en-US" sz="1200" b="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a:t>
            </a:r>
            <a:endParaRPr lang="en-US" sz="1200" kern="1200" dirty="0">
              <a:solidFill>
                <a:schemeClr val="tx1"/>
              </a:solidFill>
              <a:latin typeface="+mn-lt"/>
              <a:ea typeface="+mn-ea"/>
              <a:cs typeface="+mn-cs"/>
            </a:endParaRPr>
          </a:p>
        </p:txBody>
      </p:sp>
      <p:sp>
        <p:nvSpPr>
          <p:cNvPr id="5" name="Slide Image Placeholder 4"/>
          <p:cNvSpPr>
            <a:spLocks noGrp="1" noRot="1" noChangeAspect="1"/>
          </p:cNvSpPr>
          <p:nvPr>
            <p:ph type="sldImg"/>
          </p:nvPr>
        </p:nvSpPr>
        <p:spPr>
          <a:xfrm>
            <a:off x="554038" y="498475"/>
            <a:ext cx="3114675" cy="2335213"/>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35435D-4181-4533-A3E9-F317AC57E19A}" type="slidenum">
              <a:rPr lang="en-US" altLang="en-US" smtClean="0">
                <a:solidFill>
                  <a:prstClr val="black"/>
                </a:solidFill>
                <a:latin typeface="Arial" panose="020B0604020202020204" pitchFamily="34" charset="0"/>
              </a:rPr>
              <a:pPr>
                <a:spcBef>
                  <a:spcPct val="0"/>
                </a:spcBef>
              </a:pPr>
              <a:t>26</a:t>
            </a:fld>
            <a:endParaRPr lang="en-US" altLang="en-US">
              <a:solidFill>
                <a:prstClr val="black"/>
              </a:solidFill>
              <a:latin typeface="Arial" panose="020B0604020202020204" pitchFamily="34" charset="0"/>
            </a:endParaRPr>
          </a:p>
        </p:txBody>
      </p:sp>
      <p:sp>
        <p:nvSpPr>
          <p:cNvPr id="16486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51885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3FFE6F-2ADC-4E09-A9CD-28E9A0A29BB8}" type="slidenum">
              <a:rPr lang="en-US" altLang="en-US" smtClean="0">
                <a:solidFill>
                  <a:prstClr val="black"/>
                </a:solidFill>
                <a:latin typeface="Arial" panose="020B0604020202020204" pitchFamily="34" charset="0"/>
              </a:rPr>
              <a:pPr>
                <a:spcBef>
                  <a:spcPct val="0"/>
                </a:spcBef>
              </a:pPr>
              <a:t>45</a:t>
            </a:fld>
            <a:endParaRPr lang="en-US" altLang="en-US">
              <a:solidFill>
                <a:prstClr val="black"/>
              </a:solidFill>
              <a:latin typeface="Arial" panose="020B0604020202020204" pitchFamily="34" charset="0"/>
            </a:endParaRPr>
          </a:p>
        </p:txBody>
      </p:sp>
      <p:sp>
        <p:nvSpPr>
          <p:cNvPr id="1751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a:p>
        </p:txBody>
      </p:sp>
    </p:spTree>
    <p:extLst>
      <p:ext uri="{BB962C8B-B14F-4D97-AF65-F5344CB8AC3E}">
        <p14:creationId xmlns:p14="http://schemas.microsoft.com/office/powerpoint/2010/main" val="224485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3FFE6F-2ADC-4E09-A9CD-28E9A0A29BB8}" type="slidenum">
              <a:rPr lang="en-US" altLang="en-US" smtClean="0">
                <a:solidFill>
                  <a:prstClr val="black"/>
                </a:solidFill>
                <a:latin typeface="Arial" panose="020B0604020202020204" pitchFamily="34" charset="0"/>
              </a:rPr>
              <a:pPr>
                <a:spcBef>
                  <a:spcPct val="0"/>
                </a:spcBef>
              </a:pPr>
              <a:t>48</a:t>
            </a:fld>
            <a:endParaRPr lang="en-US" altLang="en-US">
              <a:solidFill>
                <a:prstClr val="black"/>
              </a:solidFill>
              <a:latin typeface="Arial" panose="020B0604020202020204" pitchFamily="34" charset="0"/>
            </a:endParaRPr>
          </a:p>
        </p:txBody>
      </p:sp>
      <p:sp>
        <p:nvSpPr>
          <p:cNvPr id="1751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a:p>
        </p:txBody>
      </p:sp>
    </p:spTree>
    <p:extLst>
      <p:ext uri="{BB962C8B-B14F-4D97-AF65-F5344CB8AC3E}">
        <p14:creationId xmlns:p14="http://schemas.microsoft.com/office/powerpoint/2010/main" val="1997947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42B5BE-A8AE-4B9B-905D-857E55A63A61}" type="slidenum">
              <a:rPr lang="en-US" altLang="en-US" smtClean="0">
                <a:solidFill>
                  <a:prstClr val="black"/>
                </a:solidFill>
                <a:latin typeface="Arial" panose="020B0604020202020204" pitchFamily="34" charset="0"/>
              </a:rPr>
              <a:pPr>
                <a:spcBef>
                  <a:spcPct val="0"/>
                </a:spcBef>
              </a:pPr>
              <a:t>58</a:t>
            </a:fld>
            <a:endParaRPr lang="en-US" altLang="en-US">
              <a:solidFill>
                <a:prstClr val="black"/>
              </a:solidFill>
              <a:latin typeface="Arial" panose="020B0604020202020204" pitchFamily="34" charset="0"/>
            </a:endParaRPr>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913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59FF6A-9BCC-4E2C-B329-46CE2E013713}" type="slidenum">
              <a:rPr lang="en-US" altLang="en-US" smtClean="0">
                <a:solidFill>
                  <a:prstClr val="black"/>
                </a:solidFill>
                <a:latin typeface="Arial" panose="020B0604020202020204" pitchFamily="34" charset="0"/>
              </a:rPr>
              <a:pPr>
                <a:spcBef>
                  <a:spcPct val="0"/>
                </a:spcBef>
              </a:pPr>
              <a:t>59</a:t>
            </a:fld>
            <a:endParaRPr lang="en-US" altLang="en-US">
              <a:solidFill>
                <a:prstClr val="black"/>
              </a:solidFill>
              <a:latin typeface="Arial" panose="020B0604020202020204" pitchFamily="34" charset="0"/>
            </a:endParaRPr>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3267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7D0B9D-639B-4164-B155-4265DBE4E0B4}" type="slidenum">
              <a:rPr lang="en-US" altLang="en-US" smtClean="0">
                <a:solidFill>
                  <a:prstClr val="black"/>
                </a:solidFill>
                <a:latin typeface="Arial" panose="020B0604020202020204" pitchFamily="34" charset="0"/>
              </a:rPr>
              <a:pPr>
                <a:spcBef>
                  <a:spcPct val="0"/>
                </a:spcBef>
              </a:pPr>
              <a:t>60</a:t>
            </a:fld>
            <a:endParaRPr lang="en-US" altLang="en-US">
              <a:solidFill>
                <a:prstClr val="black"/>
              </a:solidFill>
              <a:latin typeface="Arial" panose="020B0604020202020204" pitchFamily="34" charset="0"/>
            </a:endParaRPr>
          </a:p>
        </p:txBody>
      </p:sp>
      <p:sp>
        <p:nvSpPr>
          <p:cNvPr id="18739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0035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This</a:t>
            </a:r>
            <a:r>
              <a:rPr lang="en-GB" baseline="0" dirty="0"/>
              <a:t> bar timer, will start when anywhere on the slide is clicked. The bar will move from left to right and the word ‘End’ will appear at the end, accompanied by a ‘Deep Gong’ sound. It is possible to change the duration of this timer to any time, by entering the animation settings, and changing the timing for ‘rectangle 3’. Note the time has to be entered as a number of seconds – so if you want 2mins &amp; 30secs – this is entered as 150 (60X2 + 30 = 150).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B25F53-CE1C-4883-A9C6-41FCDABA94B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145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1157C2-A5C3-4C81-9C73-70CDE3B67096}" type="slidenum">
              <a:rPr lang="en-US" altLang="en-US" smtClean="0">
                <a:solidFill>
                  <a:prstClr val="black"/>
                </a:solidFill>
                <a:latin typeface="Arial" panose="020B0604020202020204" pitchFamily="34" charset="0"/>
              </a:rPr>
              <a:pPr>
                <a:spcBef>
                  <a:spcPct val="0"/>
                </a:spcBef>
              </a:pPr>
              <a:t>9</a:t>
            </a:fld>
            <a:endParaRPr lang="en-US" altLang="en-US">
              <a:solidFill>
                <a:prstClr val="black"/>
              </a:solidFill>
              <a:latin typeface="Arial" panose="020B0604020202020204" pitchFamily="34" charset="0"/>
            </a:endParaRPr>
          </a:p>
        </p:txBody>
      </p:sp>
      <p:sp>
        <p:nvSpPr>
          <p:cNvPr id="10035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a:p>
        </p:txBody>
      </p:sp>
    </p:spTree>
    <p:extLst>
      <p:ext uri="{BB962C8B-B14F-4D97-AF65-F5344CB8AC3E}">
        <p14:creationId xmlns:p14="http://schemas.microsoft.com/office/powerpoint/2010/main" val="378014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42BDCE-AC1B-4089-BDBB-64A6DC8D9592}" type="slidenum">
              <a:rPr lang="en-US" altLang="en-US" smtClean="0">
                <a:solidFill>
                  <a:prstClr val="black"/>
                </a:solidFill>
                <a:latin typeface="Arial" panose="020B0604020202020204" pitchFamily="34" charset="0"/>
              </a:rPr>
              <a:pPr>
                <a:spcBef>
                  <a:spcPct val="0"/>
                </a:spcBef>
              </a:pPr>
              <a:t>20</a:t>
            </a:fld>
            <a:endParaRPr lang="en-US" altLang="en-US">
              <a:solidFill>
                <a:prstClr val="black"/>
              </a:solidFill>
              <a:latin typeface="Arial" panose="020B0604020202020204" pitchFamily="34" charset="0"/>
            </a:endParaRPr>
          </a:p>
        </p:txBody>
      </p:sp>
      <p:sp>
        <p:nvSpPr>
          <p:cNvPr id="13619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8400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8C36FB-7F7B-4BD2-BB17-1997646362AF}" type="slidenum">
              <a:rPr lang="en-US" altLang="en-US" smtClean="0">
                <a:solidFill>
                  <a:prstClr val="black"/>
                </a:solidFill>
                <a:latin typeface="Arial" panose="020B0604020202020204" pitchFamily="34" charset="0"/>
              </a:rPr>
              <a:pPr>
                <a:spcBef>
                  <a:spcPct val="0"/>
                </a:spcBef>
              </a:pPr>
              <a:t>21</a:t>
            </a:fld>
            <a:endParaRPr lang="en-US" altLang="en-US">
              <a:solidFill>
                <a:prstClr val="black"/>
              </a:solidFill>
              <a:latin typeface="Arial" panose="020B0604020202020204" pitchFamily="34" charset="0"/>
            </a:endParaRPr>
          </a:p>
        </p:txBody>
      </p:sp>
      <p:sp>
        <p:nvSpPr>
          <p:cNvPr id="14029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3851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6C12FE-77D6-415E-91D8-255DA5F348CA}" type="slidenum">
              <a:rPr lang="en-US" altLang="en-US" smtClean="0">
                <a:solidFill>
                  <a:prstClr val="black"/>
                </a:solidFill>
                <a:latin typeface="Arial" panose="020B0604020202020204" pitchFamily="34" charset="0"/>
              </a:rPr>
              <a:pPr>
                <a:spcBef>
                  <a:spcPct val="0"/>
                </a:spcBef>
              </a:pPr>
              <a:t>22</a:t>
            </a:fld>
            <a:endParaRPr lang="en-US" altLang="en-US">
              <a:solidFill>
                <a:prstClr val="black"/>
              </a:solidFill>
              <a:latin typeface="Arial" panose="020B0604020202020204" pitchFamily="34" charset="0"/>
            </a:endParaRPr>
          </a:p>
        </p:txBody>
      </p:sp>
      <p:sp>
        <p:nvSpPr>
          <p:cNvPr id="14438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4455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67292C-DA9B-42EE-B17A-03C904AB120A}" type="slidenum">
              <a:rPr lang="en-US" altLang="en-US" smtClean="0">
                <a:solidFill>
                  <a:prstClr val="black"/>
                </a:solidFill>
                <a:latin typeface="Arial" panose="020B0604020202020204" pitchFamily="34" charset="0"/>
              </a:rPr>
              <a:pPr>
                <a:spcBef>
                  <a:spcPct val="0"/>
                </a:spcBef>
              </a:pPr>
              <a:t>23</a:t>
            </a:fld>
            <a:endParaRPr lang="en-US" altLang="en-US">
              <a:solidFill>
                <a:prstClr val="black"/>
              </a:solidFill>
              <a:latin typeface="Arial" panose="020B0604020202020204" pitchFamily="34" charset="0"/>
            </a:endParaRPr>
          </a:p>
        </p:txBody>
      </p:sp>
      <p:sp>
        <p:nvSpPr>
          <p:cNvPr id="14848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9703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911356-7547-408E-A41A-3F2680166B23}" type="slidenum">
              <a:rPr lang="en-US" altLang="en-US" smtClean="0">
                <a:solidFill>
                  <a:prstClr val="black"/>
                </a:solidFill>
                <a:latin typeface="Arial" panose="020B0604020202020204" pitchFamily="34" charset="0"/>
              </a:rPr>
              <a:pPr>
                <a:spcBef>
                  <a:spcPct val="0"/>
                </a:spcBef>
              </a:pPr>
              <a:t>24</a:t>
            </a:fld>
            <a:endParaRPr lang="en-US" altLang="en-US">
              <a:solidFill>
                <a:prstClr val="black"/>
              </a:solidFill>
              <a:latin typeface="Arial" panose="020B0604020202020204" pitchFamily="34" charset="0"/>
            </a:endParaRPr>
          </a:p>
        </p:txBody>
      </p:sp>
      <p:sp>
        <p:nvSpPr>
          <p:cNvPr id="15257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4850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631346-BE09-4605-8D44-E701B9222581}" type="slidenum">
              <a:rPr lang="en-US" altLang="en-US" smtClean="0">
                <a:solidFill>
                  <a:prstClr val="black"/>
                </a:solidFill>
                <a:latin typeface="Arial" panose="020B0604020202020204" pitchFamily="34" charset="0"/>
              </a:rPr>
              <a:pPr>
                <a:spcBef>
                  <a:spcPct val="0"/>
                </a:spcBef>
              </a:pPr>
              <a:t>25</a:t>
            </a:fld>
            <a:endParaRPr lang="en-US" altLang="en-US">
              <a:solidFill>
                <a:prstClr val="black"/>
              </a:solidFill>
              <a:latin typeface="Arial" panose="020B0604020202020204" pitchFamily="34" charset="0"/>
            </a:endParaRPr>
          </a:p>
        </p:txBody>
      </p:sp>
      <p:sp>
        <p:nvSpPr>
          <p:cNvPr id="15667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6147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FDB0C2-1F3D-4594-BC97-D21C5CE96C4E}" type="datetimeFigureOut">
              <a:rPr lang="en-US">
                <a:solidFill>
                  <a:prstClr val="black">
                    <a:tint val="75000"/>
                  </a:prstClr>
                </a:solidFill>
              </a:rPr>
              <a:pPr/>
              <a:t>3/30/2018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1C2A6E-4CC8-4CF5-81A1-6AB8C2A7ED00}" type="slidenum">
              <a:rPr lang="en-US" altLang="en-US"/>
              <a:pPr/>
              <a:t>‹#›</a:t>
            </a:fld>
            <a:endParaRPr lang="en-US" altLang="en-US"/>
          </a:p>
        </p:txBody>
      </p:sp>
    </p:spTree>
    <p:extLst>
      <p:ext uri="{BB962C8B-B14F-4D97-AF65-F5344CB8AC3E}">
        <p14:creationId xmlns:p14="http://schemas.microsoft.com/office/powerpoint/2010/main" val="155334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5AB834-154E-44F5-9E64-E1FAF42A1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47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2600A3-F74A-4EA7-8526-3D4F6DD10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0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4F315-8253-4237-9307-B90D2CD0AFFB}"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6819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DE83FE-99FF-4754-8CE9-F34AA0B8E6E9}" type="slidenum">
              <a:rPr kumimoji="0" lang="en-A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A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37283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3/30/2018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4336761"/>
      </p:ext>
    </p:extLst>
  </p:cSld>
  <p:clrMap bg1="dk1" tx1="lt1" bg2="dk2" tx2="lt2" accent1="accent1" accent2="accent2" accent3="accent3" accent4="accent4" accent5="accent5" accent6="accent6" hlink="hlink" folHlink="folHlink"/>
  <p:sldLayoutIdLst>
    <p:sldLayoutId id="2147483649" r:id="rId1"/>
    <p:sldLayoutId id="2147483650" r:id="rId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9144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3/30/2018</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lumMod val="7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728963"/>
      </p:ext>
    </p:extLst>
  </p:cSld>
  <p:clrMap bg1="lt1" tx1="dk1" bg2="lt2" tx2="dk2" accent1="accent1" accent2="accent2" accent3="accent3" accent4="accent4" accent5="accent5" accent6="accent6" hlink="hlink" folHlink="folHlink"/>
  <p:sldLayoutIdLst>
    <p:sldLayoutId id="2147483709" r:id="rId1"/>
    <p:sldLayoutId id="2147483711" r:id="rId2"/>
  </p:sldLayoutIdLst>
  <p:txStyles>
    <p:titleStyle>
      <a:lvl1pPr algn="l" defTabSz="342900" rtl="0" eaLnBrk="1" latinLnBrk="0" hangingPunct="1">
        <a:spcBef>
          <a:spcPct val="0"/>
        </a:spcBef>
        <a:buNone/>
        <a:defRPr sz="27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lumMod val="75000"/>
          </a:schemeClr>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lumMod val="75000"/>
          </a:schemeClr>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276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02" name="Rectangle 6"/>
          <p:cNvSpPr>
            <a:spLocks noGrp="1" noChangeArrowheads="1"/>
          </p:cNvSpPr>
          <p:nvPr>
            <p:ph type="sldNum" sz="quarter" idx="4"/>
          </p:nvPr>
        </p:nvSpPr>
        <p:spPr bwMode="auto">
          <a:xfrm>
            <a:off x="3505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D2EA17-7462-43CB-893C-ED9F1E0218F4}" type="slidenum">
              <a:rPr lang="en-US"/>
              <a:pPr>
                <a:defRPr/>
              </a:pPr>
              <a:t>‹#›</a:t>
            </a:fld>
            <a:endParaRPr lang="en-US"/>
          </a:p>
        </p:txBody>
      </p:sp>
      <p:pic>
        <p:nvPicPr>
          <p:cNvPr id="1031" name="Picture 7" descr="A6"/>
          <p:cNvPicPr>
            <a:picLocks noChangeAspect="1" noChangeArrowheads="1"/>
          </p:cNvPicPr>
          <p:nvPr/>
        </p:nvPicPr>
        <p:blipFill>
          <a:blip r:embed="rId3" cstate="print"/>
          <a:srcRect/>
          <a:stretch>
            <a:fillRect/>
          </a:stretch>
        </p:blipFill>
        <p:spPr bwMode="auto">
          <a:xfrm>
            <a:off x="431800" y="5964238"/>
            <a:ext cx="2627313" cy="893762"/>
          </a:xfrm>
          <a:prstGeom prst="rect">
            <a:avLst/>
          </a:prstGeom>
          <a:noFill/>
          <a:ln w="9525">
            <a:noFill/>
            <a:miter lim="800000"/>
            <a:headEnd/>
            <a:tailEnd/>
          </a:ln>
        </p:spPr>
      </p:pic>
      <p:pic>
        <p:nvPicPr>
          <p:cNvPr id="10" name="Picture 2"/>
          <p:cNvPicPr>
            <a:picLocks noChangeAspect="1" noChangeArrowheads="1"/>
          </p:cNvPicPr>
          <p:nvPr userDrawn="1"/>
        </p:nvPicPr>
        <p:blipFill>
          <a:blip r:embed="rId4" cstate="print"/>
          <a:srcRect r="10448" b="-26142"/>
          <a:stretch>
            <a:fillRect/>
          </a:stretch>
        </p:blipFill>
        <p:spPr bwMode="auto">
          <a:xfrm>
            <a:off x="6588225" y="6237312"/>
            <a:ext cx="2160239" cy="620688"/>
          </a:xfrm>
          <a:prstGeom prst="rect">
            <a:avLst/>
          </a:prstGeom>
          <a:noFill/>
          <a:ln w="9525">
            <a:noFill/>
            <a:miter lim="800000"/>
            <a:headEnd/>
            <a:tailEnd/>
          </a:ln>
        </p:spPr>
      </p:pic>
    </p:spTree>
    <p:extLst>
      <p:ext uri="{BB962C8B-B14F-4D97-AF65-F5344CB8AC3E}">
        <p14:creationId xmlns:p14="http://schemas.microsoft.com/office/powerpoint/2010/main" val="1803622260"/>
      </p:ext>
    </p:extLst>
  </p:cSld>
  <p:clrMap bg1="lt1" tx1="dk1" bg2="lt2" tx2="dk2" accent1="accent1" accent2="accent2" accent3="accent3" accent4="accent4" accent5="accent5" accent6="accent6" hlink="hlink" folHlink="folHlink"/>
  <p:sldLayoutIdLst>
    <p:sldLayoutId id="2147483714" r:id="rId1"/>
  </p:sldLayoutIdLst>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8382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457200" y="1981200"/>
            <a:ext cx="81534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99FFD82-C86B-4793-930D-99605D5A5E24}" type="slidenum">
              <a:rPr lang="en-AU">
                <a:solidFill>
                  <a:srgbClr val="000000"/>
                </a:solidFill>
                <a:latin typeface="Arial" charset="0"/>
              </a:rPr>
              <a:pPr/>
              <a:t>‹#›</a:t>
            </a:fld>
            <a:endParaRPr lang="en-AU">
              <a:solidFill>
                <a:srgbClr val="000000"/>
              </a:solidFill>
              <a:latin typeface="Arial" charset="0"/>
            </a:endParaRPr>
          </a:p>
        </p:txBody>
      </p:sp>
    </p:spTree>
    <p:extLst>
      <p:ext uri="{BB962C8B-B14F-4D97-AF65-F5344CB8AC3E}">
        <p14:creationId xmlns:p14="http://schemas.microsoft.com/office/powerpoint/2010/main" val="3731901828"/>
      </p:ext>
    </p:extLst>
  </p:cSld>
  <p:clrMap bg1="lt1" tx1="dk1" bg2="lt2" tx2="dk2" accent1="accent1" accent2="accent2" accent3="accent3" accent4="accent4" accent5="accent5" accent6="accent6" hlink="hlink" folHlink="folHlink"/>
  <p:sldLayoutIdLst>
    <p:sldLayoutId id="2147483716" r:id="rId1"/>
  </p:sldLayoutIdLst>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Black" pitchFamily="34" charset="0"/>
        </a:defRPr>
      </a:lvl2pPr>
      <a:lvl3pPr algn="l" rtl="0" eaLnBrk="1" fontAlgn="base" hangingPunct="1">
        <a:spcBef>
          <a:spcPct val="0"/>
        </a:spcBef>
        <a:spcAft>
          <a:spcPct val="0"/>
        </a:spcAft>
        <a:defRPr sz="3600">
          <a:solidFill>
            <a:schemeClr val="bg1"/>
          </a:solidFill>
          <a:latin typeface="Arial Black" pitchFamily="34" charset="0"/>
        </a:defRPr>
      </a:lvl3pPr>
      <a:lvl4pPr algn="l" rtl="0" eaLnBrk="1" fontAlgn="base" hangingPunct="1">
        <a:spcBef>
          <a:spcPct val="0"/>
        </a:spcBef>
        <a:spcAft>
          <a:spcPct val="0"/>
        </a:spcAft>
        <a:defRPr sz="3600">
          <a:solidFill>
            <a:schemeClr val="bg1"/>
          </a:solidFill>
          <a:latin typeface="Arial Black" pitchFamily="34" charset="0"/>
        </a:defRPr>
      </a:lvl4pPr>
      <a:lvl5pPr algn="l" rtl="0" eaLnBrk="1" fontAlgn="base" hangingPunct="1">
        <a:spcBef>
          <a:spcPct val="0"/>
        </a:spcBef>
        <a:spcAft>
          <a:spcPct val="0"/>
        </a:spcAft>
        <a:defRPr sz="3600">
          <a:solidFill>
            <a:schemeClr val="bg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p:titleStyle>
    <p:body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b="1">
          <a:solidFill>
            <a:schemeClr val="tx1"/>
          </a:solidFill>
          <a:latin typeface="+mn-lt"/>
        </a:defRPr>
      </a:lvl2pPr>
      <a:lvl3pPr marL="1143000" indent="-228600" algn="l" rtl="0" eaLnBrk="1" fontAlgn="base" hangingPunct="1">
        <a:spcBef>
          <a:spcPct val="20000"/>
        </a:spcBef>
        <a:spcAft>
          <a:spcPct val="0"/>
        </a:spcAft>
        <a:buChar char="•"/>
        <a:defRPr b="1">
          <a:solidFill>
            <a:schemeClr val="tx1"/>
          </a:solidFill>
          <a:latin typeface="+mn-lt"/>
        </a:defRPr>
      </a:lvl3pPr>
      <a:lvl4pPr marL="1600200" indent="-228600" algn="l" rtl="0" eaLnBrk="1" fontAlgn="base" hangingPunct="1">
        <a:spcBef>
          <a:spcPct val="20000"/>
        </a:spcBef>
        <a:spcAft>
          <a:spcPct val="0"/>
        </a:spcAft>
        <a:buChar char="–"/>
        <a:defRPr sz="1600" b="1">
          <a:solidFill>
            <a:schemeClr val="tx1"/>
          </a:solidFill>
          <a:latin typeface="+mn-lt"/>
        </a:defRPr>
      </a:lvl4pPr>
      <a:lvl5pPr marL="2057400" indent="-228600" algn="l" rtl="0" eaLnBrk="1" fontAlgn="base" hangingPunct="1">
        <a:spcBef>
          <a:spcPct val="20000"/>
        </a:spcBef>
        <a:spcAft>
          <a:spcPct val="0"/>
        </a:spcAft>
        <a:buChar char="»"/>
        <a:defRPr sz="1600" b="1">
          <a:solidFill>
            <a:schemeClr val="tx1"/>
          </a:solidFill>
          <a:latin typeface="+mn-lt"/>
        </a:defRPr>
      </a:lvl5pPr>
      <a:lvl6pPr marL="2514600" indent="-228600" algn="l" rtl="0" eaLnBrk="1" fontAlgn="base" hangingPunct="1">
        <a:spcBef>
          <a:spcPct val="20000"/>
        </a:spcBef>
        <a:spcAft>
          <a:spcPct val="0"/>
        </a:spcAft>
        <a:buChar char="»"/>
        <a:defRPr sz="1600" b="1">
          <a:solidFill>
            <a:schemeClr val="tx1"/>
          </a:solidFill>
          <a:latin typeface="+mn-lt"/>
        </a:defRPr>
      </a:lvl6pPr>
      <a:lvl7pPr marL="2971800" indent="-228600" algn="l" rtl="0" eaLnBrk="1" fontAlgn="base" hangingPunct="1">
        <a:spcBef>
          <a:spcPct val="20000"/>
        </a:spcBef>
        <a:spcAft>
          <a:spcPct val="0"/>
        </a:spcAft>
        <a:buChar char="»"/>
        <a:defRPr sz="1600" b="1">
          <a:solidFill>
            <a:schemeClr val="tx1"/>
          </a:solidFill>
          <a:latin typeface="+mn-lt"/>
        </a:defRPr>
      </a:lvl7pPr>
      <a:lvl8pPr marL="3429000" indent="-228600" algn="l" rtl="0" eaLnBrk="1" fontAlgn="base" hangingPunct="1">
        <a:spcBef>
          <a:spcPct val="20000"/>
        </a:spcBef>
        <a:spcAft>
          <a:spcPct val="0"/>
        </a:spcAft>
        <a:buChar char="»"/>
        <a:defRPr sz="1600" b="1">
          <a:solidFill>
            <a:schemeClr val="tx1"/>
          </a:solidFill>
          <a:latin typeface="+mn-lt"/>
        </a:defRPr>
      </a:lvl8pPr>
      <a:lvl9pPr marL="3886200" indent="-228600" algn="l" rtl="0" eaLnBrk="1" fontAlgn="base" hangingPunct="1">
        <a:spcBef>
          <a:spcPct val="20000"/>
        </a:spcBef>
        <a:spcAft>
          <a:spcPct val="0"/>
        </a:spcAft>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21.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2.e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23.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microsoft.com/office/2011/relationships/inkAction" Target="../ink/inkAction1.xml"/><Relationship Id="rId1" Type="http://schemas.openxmlformats.org/officeDocument/2006/relationships/slideLayout" Target="../slideLayouts/slideLayout3.xml"/><Relationship Id="rId5" Type="http://schemas.openxmlformats.org/officeDocument/2006/relationships/image" Target="../media/image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behaviordoctor/files/tools/Maddie%20Jones%20Data.xls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www.behaviordoctor.org/" TargetMode="External"/><Relationship Id="rId2" Type="http://schemas.openxmlformats.org/officeDocument/2006/relationships/hyperlink" Target="mailto:caughtyoubeinggood@gmail.com" TargetMode="External"/><Relationship Id="rId1" Type="http://schemas.openxmlformats.org/officeDocument/2006/relationships/slideLayout" Target="../slideLayouts/slideLayout4.xml"/><Relationship Id="rId4" Type="http://schemas.openxmlformats.org/officeDocument/2006/relationships/hyperlink" Target="http://www.facebook.com/behaviordocto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2.WAV"/><Relationship Id="rId7" Type="http://schemas.openxmlformats.org/officeDocument/2006/relationships/notesSlide" Target="../notesSlides/notesSlide2.xml"/><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slideLayout" Target="../slideLayouts/slideLayout5.xml"/><Relationship Id="rId5" Type="http://schemas.microsoft.com/office/2007/relationships/media" Target="../media/media3.mp3"/><Relationship Id="rId10" Type="http://schemas.openxmlformats.org/officeDocument/2006/relationships/image" Target="../media/image8.png"/><Relationship Id="rId4" Type="http://schemas.openxmlformats.org/officeDocument/2006/relationships/audio" Target="NULL" TargetMode="Externa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5294-19EB-4E08-95D2-231386F9879A}"/>
              </a:ext>
            </a:extLst>
          </p:cNvPr>
          <p:cNvSpPr>
            <a:spLocks noGrp="1"/>
          </p:cNvSpPr>
          <p:nvPr>
            <p:ph type="title"/>
          </p:nvPr>
        </p:nvSpPr>
        <p:spPr/>
        <p:txBody>
          <a:bodyPr>
            <a:normAutofit fontScale="90000"/>
          </a:bodyPr>
          <a:lstStyle/>
          <a:p>
            <a:r>
              <a:rPr lang="en-US" dirty="0"/>
              <a:t>Putting the Fun in Functional Behavior Assessment</a:t>
            </a:r>
          </a:p>
        </p:txBody>
      </p:sp>
      <p:pic>
        <p:nvPicPr>
          <p:cNvPr id="4" name="riffel hats 72414 (1)">
            <a:hlinkClick r:id="" action="ppaction://media"/>
            <a:extLst>
              <a:ext uri="{FF2B5EF4-FFF2-40B4-BE49-F238E27FC236}">
                <a16:creationId xmlns:a16="http://schemas.microsoft.com/office/drawing/2014/main" id="{56EF3CE4-E804-42B1-97BA-58B1FD098D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2310424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1EAE-7F88-4488-9665-F28411D75D09}"/>
              </a:ext>
            </a:extLst>
          </p:cNvPr>
          <p:cNvSpPr>
            <a:spLocks noGrp="1"/>
          </p:cNvSpPr>
          <p:nvPr>
            <p:ph type="title"/>
          </p:nvPr>
        </p:nvSpPr>
        <p:spPr/>
        <p:txBody>
          <a:bodyPr/>
          <a:lstStyle/>
          <a:p>
            <a:pPr algn="ctr"/>
            <a:r>
              <a:rPr lang="en-US" dirty="0"/>
              <a:t>The goal of this presentation</a:t>
            </a:r>
          </a:p>
        </p:txBody>
      </p:sp>
      <p:sp>
        <p:nvSpPr>
          <p:cNvPr id="3" name="TextBox 2">
            <a:extLst>
              <a:ext uri="{FF2B5EF4-FFF2-40B4-BE49-F238E27FC236}">
                <a16:creationId xmlns:a16="http://schemas.microsoft.com/office/drawing/2014/main" id="{C235F467-0B24-4082-83CC-52C396FD0749}"/>
              </a:ext>
            </a:extLst>
          </p:cNvPr>
          <p:cNvSpPr txBox="1"/>
          <p:nvPr/>
        </p:nvSpPr>
        <p:spPr>
          <a:xfrm>
            <a:off x="988551" y="1633478"/>
            <a:ext cx="54864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Show you how to train your staff in a simple and effective way for them to collect their own data</a:t>
            </a:r>
          </a:p>
          <a:p>
            <a:pPr marL="285750" indent="-285750">
              <a:buFont typeface="Arial" panose="020B0604020202020204" pitchFamily="34" charset="0"/>
              <a:buChar char="•"/>
            </a:pPr>
            <a:r>
              <a:rPr lang="en-US" dirty="0"/>
              <a:t>This data would then be shared with the behavior support team for behavioral intervention planning that is based on data</a:t>
            </a:r>
          </a:p>
          <a:p>
            <a:pPr marL="285750" indent="-285750">
              <a:buFont typeface="Arial" panose="020B0604020202020204" pitchFamily="34" charset="0"/>
              <a:buChar char="•"/>
            </a:pPr>
            <a:r>
              <a:rPr lang="en-US" dirty="0"/>
              <a:t>We’ve spent years figuring out why data seems to be a four letter word to some</a:t>
            </a:r>
          </a:p>
          <a:p>
            <a:pPr marL="285750" indent="-285750">
              <a:buFont typeface="Arial" panose="020B0604020202020204" pitchFamily="34" charset="0"/>
              <a:buChar char="•"/>
            </a:pPr>
            <a:r>
              <a:rPr lang="en-US" dirty="0"/>
              <a:t>We’ve simplified the process </a:t>
            </a:r>
          </a:p>
          <a:p>
            <a:pPr marL="285750" indent="-285750">
              <a:buFont typeface="Arial" panose="020B0604020202020204" pitchFamily="34" charset="0"/>
              <a:buChar char="•"/>
            </a:pPr>
            <a:r>
              <a:rPr lang="en-US" dirty="0"/>
              <a:t>We’ve trained thousands on how to use the Free FBA Data Tool</a:t>
            </a:r>
          </a:p>
          <a:p>
            <a:pPr marL="285750" indent="-285750">
              <a:buFont typeface="Arial" panose="020B0604020202020204" pitchFamily="34" charset="0"/>
              <a:buChar char="•"/>
            </a:pPr>
            <a:r>
              <a:rPr lang="en-US" dirty="0"/>
              <a:t>Let’s look at a real student</a:t>
            </a:r>
          </a:p>
        </p:txBody>
      </p:sp>
    </p:spTree>
    <p:extLst>
      <p:ext uri="{BB962C8B-B14F-4D97-AF65-F5344CB8AC3E}">
        <p14:creationId xmlns:p14="http://schemas.microsoft.com/office/powerpoint/2010/main" val="381993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a:t>Meet Scout</a:t>
            </a:r>
          </a:p>
        </p:txBody>
      </p:sp>
      <p:sp>
        <p:nvSpPr>
          <p:cNvPr id="119811" name="Content Placeholder 2"/>
          <p:cNvSpPr>
            <a:spLocks noGrp="1"/>
          </p:cNvSpPr>
          <p:nvPr>
            <p:ph idx="1"/>
          </p:nvPr>
        </p:nvSpPr>
        <p:spPr>
          <a:xfrm>
            <a:off x="12700" y="1390650"/>
            <a:ext cx="9055100" cy="4525963"/>
          </a:xfrm>
          <a:solidFill>
            <a:schemeClr val="bg1"/>
          </a:solidFill>
        </p:spPr>
        <p:txBody>
          <a:bodyPr/>
          <a:lstStyle/>
          <a:p>
            <a:r>
              <a:rPr lang="en-US" altLang="en-US" sz="2400"/>
              <a:t>Scout is a sixth grade student in a K-6 grade school.  She is with the same teacher all day and in a class of 25 students. The school has 476 students and is a neighborhood school. She has not been retained and is a “young” student in the class compared to her peers.  Her older sisters are both in high school and are very athletic and popular with many friends. Scout tends to hang out with the sisters’ friends and rarely has friends her own age over to the house.</a:t>
            </a:r>
          </a:p>
          <a:p>
            <a:endParaRPr lang="en-US" altLang="en-US" sz="2400"/>
          </a:p>
        </p:txBody>
      </p:sp>
      <p:sp>
        <p:nvSpPr>
          <p:cNvPr id="4" name="Rectangle 3"/>
          <p:cNvSpPr/>
          <p:nvPr/>
        </p:nvSpPr>
        <p:spPr>
          <a:xfrm>
            <a:off x="69961" y="6286500"/>
            <a:ext cx="1533561" cy="400110"/>
          </a:xfrm>
          <a:prstGeom prst="rect">
            <a:avLst/>
          </a:prstGeom>
          <a:noFill/>
        </p:spPr>
        <p:txBody>
          <a:bodyPr wrap="none">
            <a:spAutoFit/>
          </a:bodyPr>
          <a:lstStyle/>
          <a:p>
            <a:pPr algn="ctr">
              <a:defRPr/>
            </a:pPr>
            <a:r>
              <a:rPr lang="en-US" sz="20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9 &amp; 10</a:t>
            </a:r>
          </a:p>
        </p:txBody>
      </p:sp>
      <p:pic>
        <p:nvPicPr>
          <p:cNvPr id="1198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495800"/>
            <a:ext cx="31242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403831"/>
      </p:ext>
    </p:extLst>
  </p:cSld>
  <p:clrMapOvr>
    <a:masterClrMapping/>
  </p:clrMapOvr>
  <mc:AlternateContent xmlns:mc="http://schemas.openxmlformats.org/markup-compatibility/2006" xmlns:p14="http://schemas.microsoft.com/office/powerpoint/2010/main">
    <mc:Choice Requires="p14">
      <p:transition spd="slow" p14:dur="2000" advTm="106608"/>
    </mc:Choice>
    <mc:Fallback xmlns="">
      <p:transition spd="slow" advTm="106608"/>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dirty="0"/>
              <a:t>Scout- page 9</a:t>
            </a:r>
          </a:p>
        </p:txBody>
      </p:sp>
      <p:sp>
        <p:nvSpPr>
          <p:cNvPr id="121859" name="Content Placeholder 2"/>
          <p:cNvSpPr>
            <a:spLocks noGrp="1"/>
          </p:cNvSpPr>
          <p:nvPr>
            <p:ph idx="1"/>
          </p:nvPr>
        </p:nvSpPr>
        <p:spPr>
          <a:xfrm>
            <a:off x="304800" y="1270000"/>
            <a:ext cx="8686800" cy="3880773"/>
          </a:xfrm>
        </p:spPr>
        <p:txBody>
          <a:bodyPr>
            <a:noAutofit/>
          </a:bodyPr>
          <a:lstStyle/>
          <a:p>
            <a:r>
              <a:rPr lang="en-US" altLang="en-US" sz="2000" dirty="0"/>
              <a:t>Scout is a sixth grade student with mild intellectual disabilities. Scout has two peers who attend the nearby high school. Scout’s mother works full time and father frequently travels. He leaves on Sunday evening and returns on Friday afternoon.  </a:t>
            </a:r>
          </a:p>
          <a:p>
            <a:r>
              <a:rPr lang="en-US" altLang="en-US" sz="2000" dirty="0"/>
              <a:t>Scout’s behaviors at school are disruptive outbursts, physical aggression, and throwing objects.</a:t>
            </a:r>
          </a:p>
          <a:p>
            <a:r>
              <a:rPr lang="en-US" altLang="en-US" sz="2000" dirty="0"/>
              <a:t>Mom reports Scout is disorganized at home and leaves her stuff laying all over the house. Mom says she is so disorganized they have three or four fights every morning. She says she has to drive Scout to school because she would make the whole bus late if they waited on Scout.  Mom says Scout eats everything in sight when she gets home from school and fights with her sisters until her Mom gets home in the evening. </a:t>
            </a:r>
          </a:p>
          <a:p>
            <a:r>
              <a:rPr lang="en-US" altLang="en-US" sz="2000" dirty="0"/>
              <a:t>Scout is included in the regular classroom with support provided by a co-teaching special education teacher who works with the regular classroom teacher.</a:t>
            </a:r>
          </a:p>
          <a:p>
            <a:endParaRPr lang="en-US" altLang="en-US" sz="2000" dirty="0"/>
          </a:p>
        </p:txBody>
      </p:sp>
    </p:spTree>
    <p:extLst>
      <p:ext uri="{BB962C8B-B14F-4D97-AF65-F5344CB8AC3E}">
        <p14:creationId xmlns:p14="http://schemas.microsoft.com/office/powerpoint/2010/main" val="1260611224"/>
      </p:ext>
    </p:extLst>
  </p:cSld>
  <p:clrMapOvr>
    <a:masterClrMapping/>
  </p:clrMapOvr>
  <mc:AlternateContent xmlns:mc="http://schemas.openxmlformats.org/markup-compatibility/2006" xmlns:p14="http://schemas.microsoft.com/office/powerpoint/2010/main">
    <mc:Choice Requires="p14">
      <p:transition spd="slow" p14:dur="2000" advTm="249755"/>
    </mc:Choice>
    <mc:Fallback xmlns="">
      <p:transition spd="slow" advTm="249755"/>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20834" name="Title 1"/>
          <p:cNvSpPr>
            <a:spLocks noGrp="1"/>
          </p:cNvSpPr>
          <p:nvPr>
            <p:ph type="title"/>
          </p:nvPr>
        </p:nvSpPr>
        <p:spPr>
          <a:xfrm>
            <a:off x="152400" y="152400"/>
            <a:ext cx="8229600" cy="1143000"/>
          </a:xfrm>
        </p:spPr>
        <p:txBody>
          <a:bodyPr/>
          <a:lstStyle/>
          <a:p>
            <a:r>
              <a:rPr lang="en-US" altLang="en-US"/>
              <a:t>Scout’s Strengths and Needs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4506435"/>
              </p:ext>
            </p:extLst>
          </p:nvPr>
        </p:nvGraphicFramePr>
        <p:xfrm>
          <a:off x="0" y="1295400"/>
          <a:ext cx="9144000" cy="5029200"/>
        </p:xfrm>
        <a:graphic>
          <a:graphicData uri="http://schemas.openxmlformats.org/drawingml/2006/table">
            <a:tbl>
              <a:tblPr firstRow="1" firstCol="1" bandRow="1">
                <a:tableStyleId>{5C22544A-7EE6-4342-B048-85BDC9FD1C3A}</a:tableStyleId>
              </a:tblPr>
              <a:tblGrid>
                <a:gridCol w="2285511">
                  <a:extLst>
                    <a:ext uri="{9D8B030D-6E8A-4147-A177-3AD203B41FA5}">
                      <a16:colId xmlns:a16="http://schemas.microsoft.com/office/drawing/2014/main" val="20000"/>
                    </a:ext>
                  </a:extLst>
                </a:gridCol>
                <a:gridCol w="2285511">
                  <a:extLst>
                    <a:ext uri="{9D8B030D-6E8A-4147-A177-3AD203B41FA5}">
                      <a16:colId xmlns:a16="http://schemas.microsoft.com/office/drawing/2014/main" val="20001"/>
                    </a:ext>
                  </a:extLst>
                </a:gridCol>
                <a:gridCol w="2286489">
                  <a:extLst>
                    <a:ext uri="{9D8B030D-6E8A-4147-A177-3AD203B41FA5}">
                      <a16:colId xmlns:a16="http://schemas.microsoft.com/office/drawing/2014/main" val="20002"/>
                    </a:ext>
                  </a:extLst>
                </a:gridCol>
                <a:gridCol w="2286489">
                  <a:extLst>
                    <a:ext uri="{9D8B030D-6E8A-4147-A177-3AD203B41FA5}">
                      <a16:colId xmlns:a16="http://schemas.microsoft.com/office/drawing/2014/main" val="20003"/>
                    </a:ext>
                  </a:extLst>
                </a:gridCol>
              </a:tblGrid>
              <a:tr h="705466">
                <a:tc>
                  <a:txBody>
                    <a:bodyPr/>
                    <a:lstStyle/>
                    <a:p>
                      <a:pPr marL="0" marR="0">
                        <a:lnSpc>
                          <a:spcPct val="107000"/>
                        </a:lnSpc>
                        <a:spcBef>
                          <a:spcPts val="0"/>
                        </a:spcBef>
                        <a:spcAft>
                          <a:spcPts val="0"/>
                        </a:spcAft>
                      </a:pPr>
                      <a:r>
                        <a:rPr lang="en-US" sz="1800" dirty="0">
                          <a:effectLst/>
                        </a:rPr>
                        <a:t>Social Strengths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800" dirty="0">
                          <a:effectLst/>
                        </a:rPr>
                        <a:t>Academic Strengths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800" dirty="0">
                          <a:effectLst/>
                        </a:rPr>
                        <a:t>Social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800" dirty="0">
                          <a:effectLst/>
                        </a:rPr>
                        <a:t>Academic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0000"/>
                  </a:ext>
                </a:extLst>
              </a:tr>
              <a:tr h="4323734">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Comfortable talking in front of the whole class</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Great supportive family</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Vocabulary is advanced for her age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is very visual and can draw pictures better than anyone in the class</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always turns in her work</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has neat cursive handwriting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is very comfortable with adults but needs to make friends with peers</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needs help with transitions</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needs to keep hands and feet to self</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needs help with reading comprehension</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needs help with reading fluency</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rPr>
                        <a:t>Scout needs help in learning to ask for help</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448326" y="6400800"/>
            <a:ext cx="929229" cy="400110"/>
          </a:xfrm>
          <a:prstGeom prst="rect">
            <a:avLst/>
          </a:prstGeom>
          <a:noFill/>
        </p:spPr>
        <p:txBody>
          <a:bodyPr wrap="none">
            <a:spAutoFit/>
          </a:bodyPr>
          <a:lstStyle/>
          <a:p>
            <a:pPr algn="ctr">
              <a:defRPr/>
            </a:pPr>
            <a:r>
              <a:rPr lang="en-US" sz="20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9</a:t>
            </a:r>
          </a:p>
        </p:txBody>
      </p:sp>
    </p:spTree>
    <p:extLst>
      <p:ext uri="{BB962C8B-B14F-4D97-AF65-F5344CB8AC3E}">
        <p14:creationId xmlns:p14="http://schemas.microsoft.com/office/powerpoint/2010/main" val="71557199"/>
      </p:ext>
    </p:extLst>
  </p:cSld>
  <p:clrMapOvr>
    <a:masterClrMapping/>
  </p:clrMapOvr>
  <mc:AlternateContent xmlns:mc="http://schemas.openxmlformats.org/markup-compatibility/2006" xmlns:p14="http://schemas.microsoft.com/office/powerpoint/2010/main">
    <mc:Choice Requires="p14">
      <p:transition spd="slow" p14:dur="2000" advTm="209694"/>
    </mc:Choice>
    <mc:Fallback xmlns="">
      <p:transition spd="slow" advTm="209694"/>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a:t>Scout’s Behaviors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9466676"/>
              </p:ext>
            </p:extLst>
          </p:nvPr>
        </p:nvGraphicFramePr>
        <p:xfrm>
          <a:off x="838200" y="1828800"/>
          <a:ext cx="7239000" cy="3815461"/>
        </p:xfrm>
        <a:graphic>
          <a:graphicData uri="http://schemas.openxmlformats.org/drawingml/2006/table">
            <a:tbl>
              <a:tblPr firstRow="1" firstCol="1" bandRow="1">
                <a:tableStyleId>{5C22544A-7EE6-4342-B048-85BDC9FD1C3A}</a:tableStyleId>
              </a:tblPr>
              <a:tblGrid>
                <a:gridCol w="2412484">
                  <a:extLst>
                    <a:ext uri="{9D8B030D-6E8A-4147-A177-3AD203B41FA5}">
                      <a16:colId xmlns:a16="http://schemas.microsoft.com/office/drawing/2014/main" val="20000"/>
                    </a:ext>
                  </a:extLst>
                </a:gridCol>
                <a:gridCol w="2413258">
                  <a:extLst>
                    <a:ext uri="{9D8B030D-6E8A-4147-A177-3AD203B41FA5}">
                      <a16:colId xmlns:a16="http://schemas.microsoft.com/office/drawing/2014/main" val="20001"/>
                    </a:ext>
                  </a:extLst>
                </a:gridCol>
                <a:gridCol w="2413258">
                  <a:extLst>
                    <a:ext uri="{9D8B030D-6E8A-4147-A177-3AD203B41FA5}">
                      <a16:colId xmlns:a16="http://schemas.microsoft.com/office/drawing/2014/main" val="20002"/>
                    </a:ext>
                  </a:extLst>
                </a:gridCol>
              </a:tblGrid>
              <a:tr h="3815461">
                <a:tc>
                  <a:txBody>
                    <a:bodyPr/>
                    <a:lstStyle/>
                    <a:p>
                      <a:pPr marL="0" marR="0">
                        <a:lnSpc>
                          <a:spcPct val="107000"/>
                        </a:lnSpc>
                        <a:spcBef>
                          <a:spcPts val="0"/>
                        </a:spcBef>
                        <a:spcAft>
                          <a:spcPts val="0"/>
                        </a:spcAft>
                      </a:pPr>
                      <a:r>
                        <a:rPr lang="en-US" sz="1800">
                          <a:effectLst/>
                        </a:rPr>
                        <a:t>Throwing objects means a physical object leaves Scout’s hands with purpose and lands at least 12 inches from her body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800">
                          <a:effectLst/>
                        </a:rPr>
                        <a:t>Disruptive outburst means a loud verbal sound or word that comes from Scout and disturbs the learning environment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US" sz="1800" dirty="0">
                          <a:effectLst/>
                        </a:rPr>
                        <a:t>Horseplay means any part of Scout’s body comes in contact with another person with minimal force (Volkswagen slug bug tap)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647572" y="6445250"/>
            <a:ext cx="1063882" cy="400110"/>
          </a:xfrm>
          <a:prstGeom prst="rect">
            <a:avLst/>
          </a:prstGeom>
          <a:noFill/>
        </p:spPr>
        <p:txBody>
          <a:bodyPr wrap="none">
            <a:spAutoFit/>
          </a:bodyPr>
          <a:lstStyle/>
          <a:p>
            <a:pPr algn="ctr">
              <a:defRPr/>
            </a:pPr>
            <a:r>
              <a:rPr lang="en-US" sz="20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10</a:t>
            </a:r>
          </a:p>
        </p:txBody>
      </p:sp>
    </p:spTree>
    <p:extLst>
      <p:ext uri="{BB962C8B-B14F-4D97-AF65-F5344CB8AC3E}">
        <p14:creationId xmlns:p14="http://schemas.microsoft.com/office/powerpoint/2010/main" val="4175029822"/>
      </p:ext>
    </p:extLst>
  </p:cSld>
  <p:clrMapOvr>
    <a:masterClrMapping/>
  </p:clrMapOvr>
  <mc:AlternateContent xmlns:mc="http://schemas.openxmlformats.org/markup-compatibility/2006" xmlns:p14="http://schemas.microsoft.com/office/powerpoint/2010/main">
    <mc:Choice Requires="p14">
      <p:transition spd="slow" p14:dur="2000" advTm="120351"/>
    </mc:Choice>
    <mc:Fallback xmlns="">
      <p:transition spd="slow" advTm="120351"/>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z="1600" dirty="0"/>
              <a:t>You have 10 days of data – Pages 16-17- Starting with May 1, 2008</a:t>
            </a:r>
          </a:p>
        </p:txBody>
      </p:sp>
      <p:pic>
        <p:nvPicPr>
          <p:cNvPr id="12390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54175"/>
            <a:ext cx="8229600" cy="4510088"/>
          </a:xfrm>
        </p:spPr>
      </p:pic>
      <p:pic>
        <p:nvPicPr>
          <p:cNvPr id="4" name="Picture 6" descr="324262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43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24262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3143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324262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0"/>
            <a:ext cx="3143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38200" y="2514600"/>
            <a:ext cx="5410200" cy="152400"/>
          </a:xfrm>
          <a:prstGeom prst="rect">
            <a:avLst/>
          </a:prstGeom>
          <a:solidFill>
            <a:schemeClr val="accent1">
              <a:alpha val="45098"/>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857250" y="2720181"/>
            <a:ext cx="5410200" cy="152400"/>
          </a:xfrm>
          <a:prstGeom prst="rect">
            <a:avLst/>
          </a:prstGeom>
          <a:solidFill>
            <a:schemeClr val="accent4">
              <a:alpha val="45098"/>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Rectangle 2"/>
          <p:cNvSpPr/>
          <p:nvPr/>
        </p:nvSpPr>
        <p:spPr>
          <a:xfrm>
            <a:off x="381001" y="6030714"/>
            <a:ext cx="7772400" cy="584775"/>
          </a:xfrm>
          <a:prstGeom prst="rect">
            <a:avLst/>
          </a:prstGeom>
          <a:noFill/>
        </p:spPr>
        <p:txBody>
          <a:bodyPr wrap="squar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Only one letter in each space. Time is not time that student is with you- it’s the time the behavior started and ended.</a:t>
            </a:r>
          </a:p>
        </p:txBody>
      </p:sp>
      <p:sp>
        <p:nvSpPr>
          <p:cNvPr id="10" name="Rectangle 9"/>
          <p:cNvSpPr/>
          <p:nvPr/>
        </p:nvSpPr>
        <p:spPr>
          <a:xfrm>
            <a:off x="857552" y="2945507"/>
            <a:ext cx="5410200" cy="152400"/>
          </a:xfrm>
          <a:prstGeom prst="rect">
            <a:avLst/>
          </a:prstGeom>
          <a:solidFill>
            <a:srgbClr val="92D050">
              <a:alpha val="45098"/>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857250" y="3170833"/>
            <a:ext cx="5410200" cy="152400"/>
          </a:xfrm>
          <a:prstGeom prst="rect">
            <a:avLst/>
          </a:prstGeom>
          <a:solidFill>
            <a:srgbClr val="00B0F0">
              <a:alpha val="45098"/>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59641503"/>
      </p:ext>
    </p:extLst>
  </p:cSld>
  <p:clrMapOvr>
    <a:masterClrMapping/>
  </p:clrMapOvr>
  <mc:AlternateContent xmlns:mc="http://schemas.openxmlformats.org/markup-compatibility/2006" xmlns:p14="http://schemas.microsoft.com/office/powerpoint/2010/main">
    <mc:Choice Requires="p14">
      <p:transition spd="slow" p14:dur="2000" advTm="194413"/>
    </mc:Choice>
    <mc:Fallback xmlns="">
      <p:transition spd="slow" advTm="194413"/>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z="1600" dirty="0"/>
              <a:t>You have 10 days of data – Pages 12-13- Starting with May 1, 2008</a:t>
            </a:r>
          </a:p>
        </p:txBody>
      </p:sp>
      <p:pic>
        <p:nvPicPr>
          <p:cNvPr id="12390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54175"/>
            <a:ext cx="8229600" cy="4510088"/>
          </a:xfrm>
        </p:spPr>
      </p:pic>
    </p:spTree>
    <p:extLst>
      <p:ext uri="{BB962C8B-B14F-4D97-AF65-F5344CB8AC3E}">
        <p14:creationId xmlns:p14="http://schemas.microsoft.com/office/powerpoint/2010/main" val="1049810017"/>
      </p:ext>
    </p:extLst>
  </p:cSld>
  <p:clrMapOvr>
    <a:masterClrMapping/>
  </p:clrMapOvr>
  <mc:AlternateContent xmlns:mc="http://schemas.openxmlformats.org/markup-compatibility/2006" xmlns:p14="http://schemas.microsoft.com/office/powerpoint/2010/main">
    <mc:Choice Requires="p14">
      <p:transition spd="slow" p14:dur="2000" advTm="18083"/>
    </mc:Choice>
    <mc:Fallback xmlns="">
      <p:transition spd="slow" advTm="1808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2" r="9" b="1"/>
          <a:stretch/>
        </p:blipFill>
        <p:spPr>
          <a:xfrm>
            <a:off x="3738818" y="2159331"/>
            <a:ext cx="3218494" cy="3882362"/>
          </a:xfrm>
          <a:prstGeom prst="rect">
            <a:avLst/>
          </a:prstGeom>
        </p:spPr>
      </p:pic>
      <p:sp>
        <p:nvSpPr>
          <p:cNvPr id="126978" name="Title 1"/>
          <p:cNvSpPr>
            <a:spLocks noGrp="1"/>
          </p:cNvSpPr>
          <p:nvPr>
            <p:ph type="title"/>
          </p:nvPr>
        </p:nvSpPr>
        <p:spPr>
          <a:xfrm>
            <a:off x="609599" y="609600"/>
            <a:ext cx="6347713" cy="1320800"/>
          </a:xfrm>
        </p:spPr>
        <p:txBody>
          <a:bodyPr anchor="t">
            <a:normAutofit fontScale="90000"/>
          </a:bodyPr>
          <a:lstStyle/>
          <a:p>
            <a:r>
              <a:rPr lang="en-US" altLang="en-US" dirty="0"/>
              <a:t>When we are training on the tool, we usually have the participants score it by hand first so they understand what they are looking at on the tool.</a:t>
            </a:r>
          </a:p>
        </p:txBody>
      </p:sp>
      <p:sp>
        <p:nvSpPr>
          <p:cNvPr id="126979" name="Content Placeholder 2"/>
          <p:cNvSpPr>
            <a:spLocks noGrp="1"/>
          </p:cNvSpPr>
          <p:nvPr>
            <p:ph idx="1"/>
          </p:nvPr>
        </p:nvSpPr>
        <p:spPr>
          <a:xfrm>
            <a:off x="685800" y="2667000"/>
            <a:ext cx="2892014" cy="3880773"/>
          </a:xfrm>
        </p:spPr>
        <p:txBody>
          <a:bodyPr>
            <a:normAutofit/>
          </a:bodyPr>
          <a:lstStyle/>
          <a:p>
            <a:r>
              <a:rPr lang="en-US" altLang="en-US" sz="2400" dirty="0"/>
              <a:t>The reader will flip between pages 16-17 and give information to the recorders.</a:t>
            </a:r>
          </a:p>
          <a:p>
            <a:r>
              <a:rPr lang="en-US" altLang="en-US" sz="2400" dirty="0"/>
              <a:t>Recorders you will go to page 19 and start writing the information given to you. </a:t>
            </a:r>
          </a:p>
        </p:txBody>
      </p:sp>
      <p:pic>
        <p:nvPicPr>
          <p:cNvPr id="3" name="Video 2">
            <a:hlinkClick r:id="" action="ppaction://media"/>
            <a:extLst>
              <a:ext uri="{FF2B5EF4-FFF2-40B4-BE49-F238E27FC236}">
                <a16:creationId xmlns:a16="http://schemas.microsoft.com/office/drawing/2014/main" id="{0ADD3FDB-5E50-46A7-8506-335011E7A2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610600" y="6457950"/>
            <a:ext cx="533400" cy="400050"/>
          </a:xfrm>
          <a:prstGeom prst="rect">
            <a:avLst/>
          </a:prstGeom>
        </p:spPr>
      </p:pic>
    </p:spTree>
    <p:extLst>
      <p:ext uri="{BB962C8B-B14F-4D97-AF65-F5344CB8AC3E}">
        <p14:creationId xmlns:p14="http://schemas.microsoft.com/office/powerpoint/2010/main" val="417629142"/>
      </p:ext>
    </p:extLst>
  </p:cSld>
  <p:clrMapOvr>
    <a:masterClrMapping/>
  </p:clrMapOvr>
  <mc:AlternateContent xmlns:mc="http://schemas.openxmlformats.org/markup-compatibility/2006" xmlns:p14="http://schemas.microsoft.com/office/powerpoint/2010/main">
    <mc:Choice Requires="p14">
      <p:transition spd="slow" p14:dur="2000" advTm="60780"/>
    </mc:Choice>
    <mc:Fallback xmlns="">
      <p:transition spd="slow" advTm="6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27B9D-0F04-458B-A718-F84902C79F7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47AB6435-428E-44C8-A107-8435183F6553}"/>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59658D-9AE1-44D3-B002-2BA204AB902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083C874-CFCD-47ED-9F98-DDB125C9C065}"/>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05E9946-A240-42E3-B6CD-E6691BF46748}"/>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5B1B45-25C3-4C58-8EB8-41BCFA02A639}"/>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7983A9A-7A69-406F-AFEA-AD2AE87E1FA6}"/>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FCBC4EF-C03E-4EED-9E9A-3097DECC005C}"/>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56545EE-F94F-4B4C-AA43-9D67456645F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FE2A6B2-D45B-484C-BAFD-3F4508266425}"/>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C2132BF-207E-4FB2-B0FE-E6FD0A1D1882}"/>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close up of a logo&#10;&#10;Description generated with high confidence">
            <a:extLst>
              <a:ext uri="{FF2B5EF4-FFF2-40B4-BE49-F238E27FC236}">
                <a16:creationId xmlns:a16="http://schemas.microsoft.com/office/drawing/2014/main" id="{0BB6503E-451A-4EF1-8280-2A83F82AA5C4}"/>
              </a:ext>
            </a:extLst>
          </p:cNvPr>
          <p:cNvPicPr>
            <a:picLocks noChangeAspect="1"/>
          </p:cNvPicPr>
          <p:nvPr/>
        </p:nvPicPr>
        <p:blipFill rotWithShape="1">
          <a:blip r:embed="rId2">
            <a:extLst>
              <a:ext uri="{28A0092B-C50C-407E-A947-70E740481C1C}">
                <a14:useLocalDpi xmlns:a14="http://schemas.microsoft.com/office/drawing/2010/main" val="0"/>
              </a:ext>
            </a:extLst>
          </a:blip>
          <a:srcRect l="16071" t="9091" r="12416" b="3"/>
          <a:stretch/>
        </p:blipFill>
        <p:spPr>
          <a:xfrm>
            <a:off x="20" y="-1"/>
            <a:ext cx="404620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6C278B83-F7E9-46CF-A9EA-34DA195B6312}"/>
              </a:ext>
            </a:extLst>
          </p:cNvPr>
          <p:cNvSpPr>
            <a:spLocks noGrp="1"/>
          </p:cNvSpPr>
          <p:nvPr>
            <p:ph type="title"/>
          </p:nvPr>
        </p:nvSpPr>
        <p:spPr>
          <a:xfrm>
            <a:off x="4035422" y="1678665"/>
            <a:ext cx="2915879" cy="2372168"/>
          </a:xfrm>
        </p:spPr>
        <p:txBody>
          <a:bodyPr vert="horz" lIns="91440" tIns="45720" rIns="91440" bIns="45720" rtlCol="0" anchor="b">
            <a:normAutofit fontScale="90000"/>
          </a:bodyPr>
          <a:lstStyle/>
          <a:p>
            <a:pPr algn="r" defTabSz="457200">
              <a:lnSpc>
                <a:spcPct val="90000"/>
              </a:lnSpc>
            </a:pPr>
            <a:r>
              <a:rPr lang="en-US" sz="2200" dirty="0"/>
              <a:t>The discussions are rich- Just walk around and listen to all the brainstorming that begins when people start really analyzing data.</a:t>
            </a:r>
            <a:br>
              <a:rPr lang="en-US" sz="2200" dirty="0"/>
            </a:br>
            <a:br>
              <a:rPr lang="en-US" sz="2200" dirty="0"/>
            </a:br>
            <a:r>
              <a:rPr lang="en-US" sz="2200" dirty="0"/>
              <a:t>Hand tallying pages are on pages 14--18</a:t>
            </a:r>
          </a:p>
        </p:txBody>
      </p:sp>
    </p:spTree>
    <p:extLst>
      <p:ext uri="{BB962C8B-B14F-4D97-AF65-F5344CB8AC3E}">
        <p14:creationId xmlns:p14="http://schemas.microsoft.com/office/powerpoint/2010/main" val="707947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9AE27B9D-0F04-458B-A718-F84902C79F7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47AB6435-428E-44C8-A107-8435183F6553}"/>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59658D-9AE1-44D3-B002-2BA204AB902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083C874-CFCD-47ED-9F98-DDB125C9C065}"/>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05E9946-A240-42E3-B6CD-E6691BF46748}"/>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5B1B45-25C3-4C58-8EB8-41BCFA02A639}"/>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7983A9A-7A69-406F-AFEA-AD2AE87E1FA6}"/>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FCBC4EF-C03E-4EED-9E9A-3097DECC005C}"/>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56545EE-F94F-4B4C-AA43-9D67456645F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FE2A6B2-D45B-484C-BAFD-3F4508266425}"/>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C2132BF-207E-4FB2-B0FE-E6FD0A1D1882}"/>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picture containing person&#10;&#10;Description generated with very high confidence">
            <a:extLst>
              <a:ext uri="{FF2B5EF4-FFF2-40B4-BE49-F238E27FC236}">
                <a16:creationId xmlns:a16="http://schemas.microsoft.com/office/drawing/2014/main" id="{BA90DD8C-EE50-4D17-8F09-74A87ECCEB11}"/>
              </a:ext>
            </a:extLst>
          </p:cNvPr>
          <p:cNvPicPr>
            <a:picLocks noChangeAspect="1"/>
          </p:cNvPicPr>
          <p:nvPr/>
        </p:nvPicPr>
        <p:blipFill rotWithShape="1">
          <a:blip r:embed="rId2">
            <a:extLst>
              <a:ext uri="{28A0092B-C50C-407E-A947-70E740481C1C}">
                <a14:useLocalDpi xmlns:a14="http://schemas.microsoft.com/office/drawing/2010/main" val="0"/>
              </a:ext>
            </a:extLst>
          </a:blip>
          <a:srcRect t="12392"/>
          <a:stretch/>
        </p:blipFill>
        <p:spPr>
          <a:xfrm>
            <a:off x="739476" y="609600"/>
            <a:ext cx="6216024" cy="3635025"/>
          </a:xfrm>
          <a:prstGeom prst="rect">
            <a:avLst/>
          </a:prstGeom>
        </p:spPr>
      </p:pic>
      <p:sp>
        <p:nvSpPr>
          <p:cNvPr id="2" name="Title 1">
            <a:extLst>
              <a:ext uri="{FF2B5EF4-FFF2-40B4-BE49-F238E27FC236}">
                <a16:creationId xmlns:a16="http://schemas.microsoft.com/office/drawing/2014/main" id="{F777D5C5-D2EB-4CC3-A893-3B5218EC6043}"/>
              </a:ext>
            </a:extLst>
          </p:cNvPr>
          <p:cNvSpPr>
            <a:spLocks noGrp="1"/>
          </p:cNvSpPr>
          <p:nvPr>
            <p:ph type="title"/>
          </p:nvPr>
        </p:nvSpPr>
        <p:spPr>
          <a:xfrm>
            <a:off x="739476" y="4473227"/>
            <a:ext cx="6216024" cy="1096648"/>
          </a:xfrm>
        </p:spPr>
        <p:txBody>
          <a:bodyPr vert="horz" lIns="91440" tIns="45720" rIns="91440" bIns="45720" rtlCol="0" anchor="b">
            <a:normAutofit/>
          </a:bodyPr>
          <a:lstStyle/>
          <a:p>
            <a:pPr defTabSz="457200">
              <a:lnSpc>
                <a:spcPct val="90000"/>
              </a:lnSpc>
            </a:pPr>
            <a:r>
              <a:rPr lang="en-US" sz="3600"/>
              <a:t>School psychologist quote from one of our seminars.</a:t>
            </a:r>
          </a:p>
        </p:txBody>
      </p:sp>
    </p:spTree>
    <p:extLst>
      <p:ext uri="{BB962C8B-B14F-4D97-AF65-F5344CB8AC3E}">
        <p14:creationId xmlns:p14="http://schemas.microsoft.com/office/powerpoint/2010/main" val="94334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tx1"/>
            </a:gs>
            <a:gs pos="100000">
              <a:srgbClr val="C8C9C1"/>
            </a:gs>
          </a:gsLst>
          <a:lin ang="16200000" scaled="1"/>
          <a:tileRect/>
        </a:gradFill>
        <a:effectLst/>
      </p:bgPr>
    </p:bg>
    <p:spTree>
      <p:nvGrpSpPr>
        <p:cNvPr id="1" name=""/>
        <p:cNvGrpSpPr/>
        <p:nvPr/>
      </p:nvGrpSpPr>
      <p:grpSpPr>
        <a:xfrm>
          <a:off x="0" y="0"/>
          <a:ext cx="0" cy="0"/>
          <a:chOff x="0" y="0"/>
          <a:chExt cx="0" cy="0"/>
        </a:xfrm>
      </p:grpSpPr>
      <p:sp>
        <p:nvSpPr>
          <p:cNvPr id="19" name="Donut 18"/>
          <p:cNvSpPr/>
          <p:nvPr/>
        </p:nvSpPr>
        <p:spPr>
          <a:xfrm>
            <a:off x="2268153" y="1981200"/>
            <a:ext cx="3810000" cy="3810000"/>
          </a:xfrm>
          <a:prstGeom prst="donut">
            <a:avLst/>
          </a:prstGeom>
          <a:solidFill>
            <a:srgbClr val="FF00FF"/>
          </a:solidFill>
          <a:ln>
            <a:noFill/>
          </a:ln>
          <a:effectLst>
            <a:outerShdw blurRad="139700" dist="38100" dir="5400000" algn="t" rotWithShape="0">
              <a:prstClr val="black">
                <a:alpha val="40000"/>
              </a:prstClr>
            </a:outerShdw>
          </a:effectLst>
          <a:scene3d>
            <a:camera prst="isometricOffAxis1Top"/>
            <a:lightRig rig="threePt" dir="t">
              <a:rot lat="0" lon="0" rev="1800000"/>
            </a:lightRig>
          </a:scene3d>
          <a:sp3d extrusionH="381000" prstMaterial="softEdge">
            <a:bevelT w="63500" h="63500" prst="convex"/>
            <a:bevelB w="63500" h="63500" prst="convex"/>
            <a:extrusionClr>
              <a:schemeClr val="accent5">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405391" y="4472499"/>
            <a:ext cx="1758462" cy="512885"/>
          </a:xfrm>
          <a:prstGeom prst="rect">
            <a:avLst/>
          </a:prstGeom>
          <a:noFill/>
        </p:spPr>
        <p:txBody>
          <a:bodyPr wrap="none" rtlCol="0">
            <a:prstTxWarp prst="textCanDown">
              <a:avLst>
                <a:gd name="adj" fmla="val 19512"/>
              </a:avLst>
            </a:prstTxWarp>
            <a:spAutoFit/>
          </a:bodyPr>
          <a:lstStyle/>
          <a:p>
            <a:pPr algn="ctr"/>
            <a:r>
              <a:rPr lang="en-US" sz="2400" dirty="0">
                <a:gradFill>
                  <a:gsLst>
                    <a:gs pos="0">
                      <a:prstClr val="white">
                        <a:alpha val="70000"/>
                      </a:prstClr>
                    </a:gs>
                    <a:gs pos="77000">
                      <a:prstClr val="white">
                        <a:lumMod val="85000"/>
                      </a:prstClr>
                    </a:gs>
                    <a:gs pos="100000">
                      <a:prstClr val="white">
                        <a:lumMod val="65000"/>
                      </a:prstClr>
                    </a:gs>
                  </a:gsLst>
                  <a:lin ang="0" scaled="1"/>
                </a:gradFill>
                <a:latin typeface="Franklin Gothic Medium" pitchFamily="34" charset="0"/>
              </a:rPr>
              <a:t>  Reframe the Response</a:t>
            </a:r>
          </a:p>
        </p:txBody>
      </p:sp>
      <p:sp>
        <p:nvSpPr>
          <p:cNvPr id="20" name="Donut 19"/>
          <p:cNvSpPr/>
          <p:nvPr/>
        </p:nvSpPr>
        <p:spPr>
          <a:xfrm>
            <a:off x="2458653" y="1534887"/>
            <a:ext cx="3429000" cy="3429000"/>
          </a:xfrm>
          <a:prstGeom prst="donut">
            <a:avLst>
              <a:gd name="adj" fmla="val 29056"/>
            </a:avLst>
          </a:prstGeom>
          <a:solidFill>
            <a:srgbClr val="00B0F0"/>
          </a:solidFill>
          <a:ln>
            <a:solidFill>
              <a:srgbClr val="00B0F0"/>
            </a:solidFill>
          </a:ln>
          <a:effectLst>
            <a:outerShdw blurRad="139700" dist="38100" dir="5400000" algn="t" rotWithShape="0">
              <a:prstClr val="black">
                <a:alpha val="40000"/>
              </a:prstClr>
            </a:outerShdw>
          </a:effectLst>
          <a:scene3d>
            <a:camera prst="isometricOffAxis1Top">
              <a:rot lat="18075715" lon="18392745" rev="3456000"/>
            </a:camera>
            <a:lightRig rig="threePt" dir="t">
              <a:rot lat="0" lon="0" rev="1800000"/>
            </a:lightRig>
          </a:scene3d>
          <a:sp3d extrusionH="381000" prstMaterial="softEdge">
            <a:bevelT w="63500" h="63500" prst="convex"/>
            <a:bevelB w="63500" h="63500" prst="convex"/>
            <a:extrusionClr>
              <a:schemeClr val="accent4">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3405391" y="3730831"/>
            <a:ext cx="1685978" cy="526868"/>
          </a:xfrm>
          <a:prstGeom prst="rect">
            <a:avLst/>
          </a:prstGeom>
          <a:noFill/>
        </p:spPr>
        <p:txBody>
          <a:bodyPr wrap="none" rtlCol="0">
            <a:prstTxWarp prst="textCanDown">
              <a:avLst>
                <a:gd name="adj" fmla="val 30941"/>
              </a:avLst>
            </a:prstTxWarp>
            <a:spAutoFit/>
          </a:bodyPr>
          <a:lstStyle/>
          <a:p>
            <a:pPr algn="ctr"/>
            <a:r>
              <a:rPr lang="en-US" sz="2400" dirty="0">
                <a:gradFill>
                  <a:gsLst>
                    <a:gs pos="0">
                      <a:prstClr val="white">
                        <a:alpha val="70000"/>
                      </a:prstClr>
                    </a:gs>
                    <a:gs pos="77000">
                      <a:prstClr val="white">
                        <a:lumMod val="85000"/>
                      </a:prstClr>
                    </a:gs>
                    <a:gs pos="100000">
                      <a:prstClr val="white">
                        <a:lumMod val="65000"/>
                      </a:prstClr>
                    </a:gs>
                  </a:gsLst>
                  <a:lin ang="0" scaled="1"/>
                </a:gradFill>
                <a:latin typeface="Franklin Gothic Medium" pitchFamily="34" charset="0"/>
              </a:rPr>
              <a:t>Replace the Behavior</a:t>
            </a:r>
          </a:p>
        </p:txBody>
      </p:sp>
      <p:sp>
        <p:nvSpPr>
          <p:cNvPr id="21" name="Donut 20"/>
          <p:cNvSpPr/>
          <p:nvPr/>
        </p:nvSpPr>
        <p:spPr>
          <a:xfrm>
            <a:off x="2590802" y="1134570"/>
            <a:ext cx="3048000" cy="3048000"/>
          </a:xfrm>
          <a:prstGeom prst="donut">
            <a:avLst>
              <a:gd name="adj" fmla="val 18023"/>
            </a:avLst>
          </a:prstGeom>
          <a:solidFill>
            <a:schemeClr val="accent3">
              <a:lumMod val="75000"/>
            </a:schemeClr>
          </a:solidFill>
          <a:ln>
            <a:noFill/>
          </a:ln>
          <a:effectLst>
            <a:outerShdw blurRad="139700" dist="38100" dir="5400000" algn="t" rotWithShape="0">
              <a:prstClr val="black">
                <a:alpha val="40000"/>
              </a:prstClr>
            </a:outerShdw>
          </a:effectLst>
          <a:scene3d>
            <a:camera prst="isometricOffAxis1Top">
              <a:rot lat="18075715" lon="18392745" rev="3456000"/>
            </a:camera>
            <a:lightRig rig="threePt" dir="t">
              <a:rot lat="0" lon="0" rev="1800000"/>
            </a:lightRig>
          </a:scene3d>
          <a:sp3d extrusionH="381000" prstMaterial="softEdge">
            <a:bevelT w="63500" h="63500" prst="convex"/>
            <a:bevelB w="63500" h="63500" prst="convex"/>
            <a:extrusionClr>
              <a:schemeClr val="accent3">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3308576" y="3076780"/>
            <a:ext cx="1729154" cy="481263"/>
          </a:xfrm>
          <a:prstGeom prst="rect">
            <a:avLst/>
          </a:prstGeom>
          <a:noFill/>
        </p:spPr>
        <p:txBody>
          <a:bodyPr wrap="none" rtlCol="0">
            <a:prstTxWarp prst="textCanDown">
              <a:avLst>
                <a:gd name="adj" fmla="val 30369"/>
              </a:avLst>
            </a:prstTxWarp>
            <a:spAutoFit/>
          </a:bodyPr>
          <a:lstStyle/>
          <a:p>
            <a:pPr algn="ctr"/>
            <a:r>
              <a:rPr lang="en-US" sz="2400" dirty="0">
                <a:gradFill flip="none" rotWithShape="1">
                  <a:gsLst>
                    <a:gs pos="0">
                      <a:prstClr val="white">
                        <a:alpha val="70000"/>
                      </a:prstClr>
                    </a:gs>
                    <a:gs pos="77000">
                      <a:prstClr val="white">
                        <a:lumMod val="85000"/>
                      </a:prstClr>
                    </a:gs>
                    <a:gs pos="100000">
                      <a:prstClr val="white">
                        <a:lumMod val="65000"/>
                      </a:prstClr>
                    </a:gs>
                  </a:gsLst>
                  <a:lin ang="0" scaled="1"/>
                  <a:tileRect/>
                </a:gradFill>
                <a:latin typeface="Franklin Gothic Medium" pitchFamily="34" charset="0"/>
              </a:rPr>
              <a:t>   Revise the Environment</a:t>
            </a:r>
          </a:p>
        </p:txBody>
      </p:sp>
      <p:sp>
        <p:nvSpPr>
          <p:cNvPr id="2" name="Rectangle 1"/>
          <p:cNvSpPr/>
          <p:nvPr/>
        </p:nvSpPr>
        <p:spPr>
          <a:xfrm>
            <a:off x="645932" y="189743"/>
            <a:ext cx="7713522" cy="1323439"/>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Functional Behavior</a:t>
            </a:r>
          </a:p>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Assessment for Classroom Teachers</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ctangle 2"/>
          <p:cNvSpPr/>
          <p:nvPr/>
        </p:nvSpPr>
        <p:spPr>
          <a:xfrm>
            <a:off x="76200" y="5791200"/>
            <a:ext cx="8915400" cy="646331"/>
          </a:xfrm>
          <a:prstGeom prst="rect">
            <a:avLst/>
          </a:prstGeom>
          <a:solidFill>
            <a:schemeClr val="tx2">
              <a:lumMod val="75000"/>
            </a:schemeClr>
          </a:solidFill>
        </p:spPr>
        <p:txBody>
          <a:bodyPr wrap="square" lIns="91440" tIns="45720" rIns="91440" bIns="45720">
            <a:spAutoFit/>
          </a:bodyPr>
          <a:lstStyle/>
          <a:p>
            <a:pPr algn="ctr"/>
            <a:r>
              <a:rPr lang="en-US" sz="3600" b="1" cap="none" spc="0" dirty="0">
                <a:ln w="6600">
                  <a:solidFill>
                    <a:schemeClr val="accent2"/>
                  </a:solidFill>
                  <a:prstDash val="solid"/>
                </a:ln>
                <a:solidFill>
                  <a:schemeClr val="bg2"/>
                </a:solidFill>
                <a:effectLst>
                  <a:outerShdw dist="38100" dir="2700000" algn="tl" rotWithShape="0">
                    <a:schemeClr val="accent2"/>
                  </a:outerShdw>
                </a:effectLst>
              </a:rPr>
              <a:t>Laura A. Riffel, Ph.D.</a:t>
            </a:r>
          </a:p>
        </p:txBody>
      </p:sp>
    </p:spTree>
    <p:extLst>
      <p:ext uri="{BB962C8B-B14F-4D97-AF65-F5344CB8AC3E}">
        <p14:creationId xmlns:p14="http://schemas.microsoft.com/office/powerpoint/2010/main" val="626373426"/>
      </p:ext>
    </p:extLst>
  </p:cSld>
  <p:clrMapOvr>
    <a:masterClrMapping/>
  </p:clrMapOvr>
  <p:transition advTm="7218">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639762"/>
          </a:xfrm>
        </p:spPr>
        <p:txBody>
          <a:bodyPr/>
          <a:lstStyle/>
          <a:p>
            <a:pPr eaLnBrk="1" hangingPunct="1"/>
            <a:r>
              <a:rPr lang="en-US" altLang="en-US" sz="1800"/>
              <a:t>Behavior Analysis</a:t>
            </a:r>
          </a:p>
        </p:txBody>
      </p:sp>
      <p:graphicFrame>
        <p:nvGraphicFramePr>
          <p:cNvPr id="135171" name="Object 3"/>
          <p:cNvGraphicFramePr>
            <a:graphicFrameLocks noChangeAspect="1"/>
          </p:cNvGraphicFramePr>
          <p:nvPr/>
        </p:nvGraphicFramePr>
        <p:xfrm>
          <a:off x="0" y="1219200"/>
          <a:ext cx="11610975" cy="8085138"/>
        </p:xfrm>
        <a:graphic>
          <a:graphicData uri="http://schemas.openxmlformats.org/presentationml/2006/ole">
            <mc:AlternateContent xmlns:mc="http://schemas.openxmlformats.org/markup-compatibility/2006">
              <mc:Choice xmlns:v="urn:schemas-microsoft-com:vml" Requires="v">
                <p:oleObj spid="_x0000_s3140" name="Document" r:id="rId4" imgW="11801515" imgH="8176312" progId="Word.Document.8">
                  <p:embed/>
                </p:oleObj>
              </mc:Choice>
              <mc:Fallback>
                <p:oleObj name="Document" r:id="rId4" imgW="11801515" imgH="8176312" progId="Word.Document.8">
                  <p:embed/>
                  <p:pic>
                    <p:nvPicPr>
                      <p:cNvPr id="1351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11610975" cy="808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4ED15FF5-68C4-4384-9130-25FADB4DF4C5}"/>
              </a:ext>
            </a:extLst>
          </p:cNvPr>
          <p:cNvSpPr/>
          <p:nvPr/>
        </p:nvSpPr>
        <p:spPr>
          <a:xfrm>
            <a:off x="7162800" y="6396335"/>
            <a:ext cx="124264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14</a:t>
            </a:r>
          </a:p>
        </p:txBody>
      </p:sp>
    </p:spTree>
    <p:extLst>
      <p:ext uri="{BB962C8B-B14F-4D97-AF65-F5344CB8AC3E}">
        <p14:creationId xmlns:p14="http://schemas.microsoft.com/office/powerpoint/2010/main" val="2832742350"/>
      </p:ext>
    </p:extLst>
  </p:cSld>
  <p:clrMapOvr>
    <a:masterClrMapping/>
  </p:clrMapOvr>
  <p:transition advTm="617475"/>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371600" y="152400"/>
            <a:ext cx="7315200" cy="381000"/>
          </a:xfrm>
        </p:spPr>
        <p:txBody>
          <a:bodyPr/>
          <a:lstStyle/>
          <a:p>
            <a:pPr eaLnBrk="1" hangingPunct="1"/>
            <a:r>
              <a:rPr lang="en-US" altLang="en-US" sz="1800"/>
              <a:t>Behavior Analysis</a:t>
            </a:r>
          </a:p>
        </p:txBody>
      </p:sp>
      <p:graphicFrame>
        <p:nvGraphicFramePr>
          <p:cNvPr id="139267" name="Object 3"/>
          <p:cNvGraphicFramePr>
            <a:graphicFrameLocks noChangeAspect="1"/>
          </p:cNvGraphicFramePr>
          <p:nvPr>
            <p:extLst>
              <p:ext uri="{D42A27DB-BD31-4B8C-83A1-F6EECF244321}">
                <p14:modId xmlns:p14="http://schemas.microsoft.com/office/powerpoint/2010/main" val="1814300887"/>
              </p:ext>
            </p:extLst>
          </p:nvPr>
        </p:nvGraphicFramePr>
        <p:xfrm>
          <a:off x="670718" y="762000"/>
          <a:ext cx="16032163" cy="6858000"/>
        </p:xfrm>
        <a:graphic>
          <a:graphicData uri="http://schemas.openxmlformats.org/presentationml/2006/ole">
            <mc:AlternateContent xmlns:mc="http://schemas.openxmlformats.org/markup-compatibility/2006">
              <mc:Choice xmlns:v="urn:schemas-microsoft-com:vml" Requires="v">
                <p:oleObj spid="_x0000_s5187" name="Document" r:id="rId4" imgW="11812826" imgH="5050719" progId="Word.Document.8">
                  <p:embed/>
                </p:oleObj>
              </mc:Choice>
              <mc:Fallback>
                <p:oleObj name="Document" r:id="rId4" imgW="11812826" imgH="5050719" progId="Word.Document.8">
                  <p:embed/>
                  <p:pic>
                    <p:nvPicPr>
                      <p:cNvPr id="1392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18" y="762000"/>
                        <a:ext cx="160321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584B1917-6FC8-4215-9533-741F6C667176}"/>
              </a:ext>
            </a:extLst>
          </p:cNvPr>
          <p:cNvSpPr/>
          <p:nvPr/>
        </p:nvSpPr>
        <p:spPr>
          <a:xfrm>
            <a:off x="6680844" y="5934670"/>
            <a:ext cx="124264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15</a:t>
            </a:r>
          </a:p>
        </p:txBody>
      </p:sp>
    </p:spTree>
    <p:extLst>
      <p:ext uri="{BB962C8B-B14F-4D97-AF65-F5344CB8AC3E}">
        <p14:creationId xmlns:p14="http://schemas.microsoft.com/office/powerpoint/2010/main" val="2827565485"/>
      </p:ext>
    </p:extLst>
  </p:cSld>
  <p:clrMapOvr>
    <a:masterClrMapping/>
  </p:clrMapOvr>
  <p:transition advTm="380463"/>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0"/>
            <a:ext cx="7772400" cy="1066800"/>
          </a:xfrm>
        </p:spPr>
        <p:txBody>
          <a:bodyPr/>
          <a:lstStyle/>
          <a:p>
            <a:pPr eaLnBrk="1" hangingPunct="1"/>
            <a:r>
              <a:rPr lang="en-US" altLang="en-US" sz="1800"/>
              <a:t>Behavior Analysis</a:t>
            </a:r>
          </a:p>
        </p:txBody>
      </p:sp>
      <p:graphicFrame>
        <p:nvGraphicFramePr>
          <p:cNvPr id="143363" name="Object 3"/>
          <p:cNvGraphicFramePr>
            <a:graphicFrameLocks noChangeAspect="1"/>
          </p:cNvGraphicFramePr>
          <p:nvPr/>
        </p:nvGraphicFramePr>
        <p:xfrm>
          <a:off x="152400" y="1143000"/>
          <a:ext cx="11201400" cy="6102350"/>
        </p:xfrm>
        <a:graphic>
          <a:graphicData uri="http://schemas.openxmlformats.org/presentationml/2006/ole">
            <mc:AlternateContent xmlns:mc="http://schemas.openxmlformats.org/markup-compatibility/2006">
              <mc:Choice xmlns:v="urn:schemas-microsoft-com:vml" Requires="v">
                <p:oleObj spid="_x0000_s7234" name="Document" r:id="rId5" imgW="11623227" imgH="6338345" progId="Word.Document.8">
                  <p:embed/>
                </p:oleObj>
              </mc:Choice>
              <mc:Fallback>
                <p:oleObj name="Document" r:id="rId5" imgW="11623227" imgH="6338345" progId="Word.Document.8">
                  <p:embed/>
                  <p:pic>
                    <p:nvPicPr>
                      <p:cNvPr id="1433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43000"/>
                        <a:ext cx="11201400" cy="610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0164" name="Oval 4"/>
          <p:cNvSpPr>
            <a:spLocks noChangeArrowheads="1"/>
          </p:cNvSpPr>
          <p:nvPr/>
        </p:nvSpPr>
        <p:spPr bwMode="auto">
          <a:xfrm>
            <a:off x="7162800" y="2667000"/>
            <a:ext cx="914400" cy="18288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srgbClr val="000000"/>
                </a:solidFill>
                <a:latin typeface="Times New Roman" panose="02020603050405020304" pitchFamily="18" charset="0"/>
                <a:cs typeface="Arial" panose="020B0604020202020204" pitchFamily="34" charset="0"/>
              </a:rPr>
              <a:t>38 %</a:t>
            </a:r>
          </a:p>
        </p:txBody>
      </p:sp>
      <p:sp>
        <p:nvSpPr>
          <p:cNvPr id="6" name="Rectangle 5">
            <a:extLst>
              <a:ext uri="{FF2B5EF4-FFF2-40B4-BE49-F238E27FC236}">
                <a16:creationId xmlns:a16="http://schemas.microsoft.com/office/drawing/2014/main" id="{A8305CE3-BD51-4BA9-BD58-5FDB6DE877AC}"/>
              </a:ext>
            </a:extLst>
          </p:cNvPr>
          <p:cNvSpPr/>
          <p:nvPr/>
        </p:nvSpPr>
        <p:spPr>
          <a:xfrm>
            <a:off x="7543800" y="6324600"/>
            <a:ext cx="124264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15</a:t>
            </a:r>
          </a:p>
        </p:txBody>
      </p:sp>
    </p:spTree>
    <p:custDataLst>
      <p:tags r:id="rId2"/>
    </p:custDataLst>
    <p:extLst>
      <p:ext uri="{BB962C8B-B14F-4D97-AF65-F5344CB8AC3E}">
        <p14:creationId xmlns:p14="http://schemas.microsoft.com/office/powerpoint/2010/main" val="3302587979"/>
      </p:ext>
    </p:extLst>
  </p:cSld>
  <p:clrMapOvr>
    <a:masterClrMapping/>
  </p:clrMapOvr>
  <p:transition advTm="513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4"/>
                                        </p:tgtEl>
                                        <p:attrNameLst>
                                          <p:attrName>style.visibility</p:attrName>
                                        </p:attrNameLst>
                                      </p:cBhvr>
                                      <p:to>
                                        <p:strVal val="visible"/>
                                      </p:to>
                                    </p:set>
                                    <p:anim calcmode="lin" valueType="num">
                                      <p:cBhvr additive="base">
                                        <p:cTn id="7" dur="500" fill="hold"/>
                                        <p:tgtEl>
                                          <p:spTgt spid="220164"/>
                                        </p:tgtEl>
                                        <p:attrNameLst>
                                          <p:attrName>ppt_x</p:attrName>
                                        </p:attrNameLst>
                                      </p:cBhvr>
                                      <p:tavLst>
                                        <p:tav tm="0">
                                          <p:val>
                                            <p:strVal val="#ppt_x"/>
                                          </p:val>
                                        </p:tav>
                                        <p:tav tm="100000">
                                          <p:val>
                                            <p:strVal val="#ppt_x"/>
                                          </p:val>
                                        </p:tav>
                                      </p:tavLst>
                                    </p:anim>
                                    <p:anim calcmode="lin" valueType="num">
                                      <p:cBhvr additive="base">
                                        <p:cTn id="8" dur="500" fill="hold"/>
                                        <p:tgtEl>
                                          <p:spTgt spid="220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152400"/>
            <a:ext cx="7772400" cy="1066800"/>
          </a:xfrm>
        </p:spPr>
        <p:txBody>
          <a:bodyPr/>
          <a:lstStyle/>
          <a:p>
            <a:pPr eaLnBrk="1" hangingPunct="1"/>
            <a:r>
              <a:rPr lang="en-US" altLang="en-US" sz="1800"/>
              <a:t>Behavior Analysis</a:t>
            </a:r>
          </a:p>
        </p:txBody>
      </p:sp>
      <p:graphicFrame>
        <p:nvGraphicFramePr>
          <p:cNvPr id="147459" name="Object 3"/>
          <p:cNvGraphicFramePr>
            <a:graphicFrameLocks noChangeAspect="1"/>
          </p:cNvGraphicFramePr>
          <p:nvPr>
            <p:extLst>
              <p:ext uri="{D42A27DB-BD31-4B8C-83A1-F6EECF244321}">
                <p14:modId xmlns:p14="http://schemas.microsoft.com/office/powerpoint/2010/main" val="751806893"/>
              </p:ext>
            </p:extLst>
          </p:nvPr>
        </p:nvGraphicFramePr>
        <p:xfrm>
          <a:off x="377825" y="2438400"/>
          <a:ext cx="7394575" cy="3429000"/>
        </p:xfrm>
        <a:graphic>
          <a:graphicData uri="http://schemas.openxmlformats.org/presentationml/2006/ole">
            <mc:AlternateContent xmlns:mc="http://schemas.openxmlformats.org/markup-compatibility/2006">
              <mc:Choice xmlns:v="urn:schemas-microsoft-com:vml" Requires="v">
                <p:oleObj spid="_x0000_s9283" name="Document" r:id="rId5" imgW="7571428" imgH="2608769" progId="Word.Document.8">
                  <p:embed/>
                </p:oleObj>
              </mc:Choice>
              <mc:Fallback>
                <p:oleObj name="Document" r:id="rId5" imgW="7571428" imgH="2608769" progId="Word.Document.8">
                  <p:embed/>
                  <p:pic>
                    <p:nvPicPr>
                      <p:cNvPr id="147459" name="Object 3"/>
                      <p:cNvPicPr>
                        <a:picLocks noChangeAspect="1" noChangeArrowheads="1"/>
                      </p:cNvPicPr>
                      <p:nvPr/>
                    </p:nvPicPr>
                    <p:blipFill>
                      <a:blip r:embed="rId6"/>
                      <a:srcRect/>
                      <a:stretch>
                        <a:fillRect/>
                      </a:stretch>
                    </p:blipFill>
                    <p:spPr bwMode="auto">
                      <a:xfrm>
                        <a:off x="377825" y="2438400"/>
                        <a:ext cx="7394575" cy="3429000"/>
                      </a:xfrm>
                      <a:prstGeom prst="rect">
                        <a:avLst/>
                      </a:prstGeom>
                      <a:noFill/>
                      <a:ln>
                        <a:noFill/>
                      </a:ln>
                      <a:effectLst/>
                      <a:extLst/>
                    </p:spPr>
                  </p:pic>
                </p:oleObj>
              </mc:Fallback>
            </mc:AlternateContent>
          </a:graphicData>
        </a:graphic>
      </p:graphicFrame>
      <p:sp>
        <p:nvSpPr>
          <p:cNvPr id="224260" name="Text Box 4"/>
          <p:cNvSpPr txBox="1">
            <a:spLocks noChangeArrowheads="1"/>
          </p:cNvSpPr>
          <p:nvPr/>
        </p:nvSpPr>
        <p:spPr bwMode="auto">
          <a:xfrm>
            <a:off x="6248400" y="838200"/>
            <a:ext cx="2590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00"/>
                </a:solidFill>
                <a:latin typeface="Times New Roman" panose="02020603050405020304" pitchFamily="18" charset="0"/>
                <a:cs typeface="Arial" panose="020B0604020202020204" pitchFamily="34" charset="0"/>
              </a:rPr>
              <a:t>Not enough incidents to measure</a:t>
            </a:r>
          </a:p>
        </p:txBody>
      </p:sp>
      <p:sp>
        <p:nvSpPr>
          <p:cNvPr id="224261" name="Line 5"/>
          <p:cNvSpPr>
            <a:spLocks noChangeShapeType="1"/>
          </p:cNvSpPr>
          <p:nvPr/>
        </p:nvSpPr>
        <p:spPr bwMode="auto">
          <a:xfrm flipH="1">
            <a:off x="4419600" y="1981200"/>
            <a:ext cx="2286000" cy="1524000"/>
          </a:xfrm>
          <a:prstGeom prst="line">
            <a:avLst/>
          </a:prstGeom>
          <a:noFill/>
          <a:ln w="57150">
            <a:solidFill>
              <a:srgbClr val="99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0F22920F-7078-4527-A569-1AF674D5E2D0}"/>
              </a:ext>
            </a:extLst>
          </p:cNvPr>
          <p:cNvSpPr/>
          <p:nvPr/>
        </p:nvSpPr>
        <p:spPr>
          <a:xfrm>
            <a:off x="6680843" y="5934670"/>
            <a:ext cx="124264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16</a:t>
            </a:r>
          </a:p>
        </p:txBody>
      </p:sp>
    </p:spTree>
    <p:custDataLst>
      <p:tags r:id="rId2"/>
    </p:custDataLst>
    <p:extLst>
      <p:ext uri="{BB962C8B-B14F-4D97-AF65-F5344CB8AC3E}">
        <p14:creationId xmlns:p14="http://schemas.microsoft.com/office/powerpoint/2010/main" val="2937765192"/>
      </p:ext>
    </p:extLst>
  </p:cSld>
  <p:clrMapOvr>
    <a:masterClrMapping/>
  </p:clrMapOvr>
  <p:transition advTm="1826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24260"/>
                                        </p:tgtEl>
                                        <p:attrNameLst>
                                          <p:attrName>style.visibility</p:attrName>
                                        </p:attrNameLst>
                                      </p:cBhvr>
                                      <p:to>
                                        <p:strVal val="visible"/>
                                      </p:to>
                                    </p:set>
                                    <p:anim calcmode="lin" valueType="num">
                                      <p:cBhvr additive="base">
                                        <p:cTn id="7" dur="500" fill="hold"/>
                                        <p:tgtEl>
                                          <p:spTgt spid="224260"/>
                                        </p:tgtEl>
                                        <p:attrNameLst>
                                          <p:attrName>ppt_x</p:attrName>
                                        </p:attrNameLst>
                                      </p:cBhvr>
                                      <p:tavLst>
                                        <p:tav tm="0">
                                          <p:val>
                                            <p:strVal val="1+#ppt_w/2"/>
                                          </p:val>
                                        </p:tav>
                                        <p:tav tm="100000">
                                          <p:val>
                                            <p:strVal val="#ppt_x"/>
                                          </p:val>
                                        </p:tav>
                                      </p:tavLst>
                                    </p:anim>
                                    <p:anim calcmode="lin" valueType="num">
                                      <p:cBhvr additive="base">
                                        <p:cTn id="8" dur="500" fill="hold"/>
                                        <p:tgtEl>
                                          <p:spTgt spid="2242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24261"/>
                                        </p:tgtEl>
                                        <p:attrNameLst>
                                          <p:attrName>style.visibility</p:attrName>
                                        </p:attrNameLst>
                                      </p:cBhvr>
                                      <p:to>
                                        <p:strVal val="visible"/>
                                      </p:to>
                                    </p:set>
                                    <p:anim calcmode="lin" valueType="num">
                                      <p:cBhvr additive="base">
                                        <p:cTn id="13" dur="500" fill="hold"/>
                                        <p:tgtEl>
                                          <p:spTgt spid="224261"/>
                                        </p:tgtEl>
                                        <p:attrNameLst>
                                          <p:attrName>ppt_x</p:attrName>
                                        </p:attrNameLst>
                                      </p:cBhvr>
                                      <p:tavLst>
                                        <p:tav tm="0">
                                          <p:val>
                                            <p:strVal val="0-#ppt_w/2"/>
                                          </p:val>
                                        </p:tav>
                                        <p:tav tm="100000">
                                          <p:val>
                                            <p:strVal val="#ppt_x"/>
                                          </p:val>
                                        </p:tav>
                                      </p:tavLst>
                                    </p:anim>
                                    <p:anim calcmode="lin" valueType="num">
                                      <p:cBhvr additive="base">
                                        <p:cTn id="14" dur="500" fill="hold"/>
                                        <p:tgtEl>
                                          <p:spTgt spid="224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0" grpId="0" autoUpdateAnimBg="0"/>
      <p:bldP spid="22426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152400"/>
            <a:ext cx="7772400" cy="1066800"/>
          </a:xfrm>
        </p:spPr>
        <p:txBody>
          <a:bodyPr/>
          <a:lstStyle/>
          <a:p>
            <a:pPr eaLnBrk="1" hangingPunct="1"/>
            <a:r>
              <a:rPr lang="en-US" altLang="en-US" sz="1800"/>
              <a:t>Behavior Analysis</a:t>
            </a:r>
          </a:p>
        </p:txBody>
      </p:sp>
      <p:graphicFrame>
        <p:nvGraphicFramePr>
          <p:cNvPr id="151555" name="Object 3"/>
          <p:cNvGraphicFramePr>
            <a:graphicFrameLocks noChangeAspect="1"/>
          </p:cNvGraphicFramePr>
          <p:nvPr/>
        </p:nvGraphicFramePr>
        <p:xfrm>
          <a:off x="328613" y="996950"/>
          <a:ext cx="9975850" cy="6107113"/>
        </p:xfrm>
        <a:graphic>
          <a:graphicData uri="http://schemas.openxmlformats.org/presentationml/2006/ole">
            <mc:AlternateContent xmlns:mc="http://schemas.openxmlformats.org/markup-compatibility/2006">
              <mc:Choice xmlns:v="urn:schemas-microsoft-com:vml" Requires="v">
                <p:oleObj spid="_x0000_s11330" name="Document" r:id="rId4" imgW="9309896" imgH="5575608" progId="Word.Document.8">
                  <p:embed/>
                </p:oleObj>
              </mc:Choice>
              <mc:Fallback>
                <p:oleObj name="Document" r:id="rId4" imgW="9309896" imgH="5575608" progId="Word.Document.8">
                  <p:embed/>
                  <p:pic>
                    <p:nvPicPr>
                      <p:cNvPr id="1515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3" y="996950"/>
                        <a:ext cx="9975850" cy="61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F6FA5324-6C4A-48CC-B2FD-6E2759629CBE}"/>
              </a:ext>
            </a:extLst>
          </p:cNvPr>
          <p:cNvSpPr/>
          <p:nvPr/>
        </p:nvSpPr>
        <p:spPr>
          <a:xfrm>
            <a:off x="6680843" y="5934670"/>
            <a:ext cx="124264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16</a:t>
            </a:r>
          </a:p>
        </p:txBody>
      </p:sp>
    </p:spTree>
    <p:extLst>
      <p:ext uri="{BB962C8B-B14F-4D97-AF65-F5344CB8AC3E}">
        <p14:creationId xmlns:p14="http://schemas.microsoft.com/office/powerpoint/2010/main" val="441204883"/>
      </p:ext>
    </p:extLst>
  </p:cSld>
  <p:clrMapOvr>
    <a:masterClrMapping/>
  </p:clrMapOvr>
  <p:transition advTm="105208"/>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altLang="en-US" sz="1800"/>
              <a:t>Behavior Analysis</a:t>
            </a:r>
          </a:p>
        </p:txBody>
      </p:sp>
      <p:graphicFrame>
        <p:nvGraphicFramePr>
          <p:cNvPr id="155651" name="Object 3"/>
          <p:cNvGraphicFramePr>
            <a:graphicFrameLocks noChangeAspect="1"/>
          </p:cNvGraphicFramePr>
          <p:nvPr/>
        </p:nvGraphicFramePr>
        <p:xfrm>
          <a:off x="234950" y="1219200"/>
          <a:ext cx="9307513" cy="5708650"/>
        </p:xfrm>
        <a:graphic>
          <a:graphicData uri="http://schemas.openxmlformats.org/presentationml/2006/ole">
            <mc:AlternateContent xmlns:mc="http://schemas.openxmlformats.org/markup-compatibility/2006">
              <mc:Choice xmlns:v="urn:schemas-microsoft-com:vml" Requires="v">
                <p:oleObj spid="_x0000_s13378" name="Document" r:id="rId4" imgW="8309719" imgH="5093211" progId="Word.Document.8">
                  <p:embed/>
                </p:oleObj>
              </mc:Choice>
              <mc:Fallback>
                <p:oleObj name="Document" r:id="rId4" imgW="8309719" imgH="5093211" progId="Word.Document.8">
                  <p:embed/>
                  <p:pic>
                    <p:nvPicPr>
                      <p:cNvPr id="1556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1219200"/>
                        <a:ext cx="9307513"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6553200" y="1271928"/>
            <a:ext cx="1371600" cy="4806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rPr>
              <a:t>Horseplay</a:t>
            </a:r>
            <a:r>
              <a:rPr lang="en-US" sz="1600" b="1" dirty="0">
                <a:solidFill>
                  <a:schemeClr val="tx1"/>
                </a:solidFill>
              </a:rPr>
              <a:t> </a:t>
            </a:r>
          </a:p>
        </p:txBody>
      </p:sp>
      <p:sp>
        <p:nvSpPr>
          <p:cNvPr id="7" name="Rectangle 6">
            <a:extLst>
              <a:ext uri="{FF2B5EF4-FFF2-40B4-BE49-F238E27FC236}">
                <a16:creationId xmlns:a16="http://schemas.microsoft.com/office/drawing/2014/main" id="{63858C79-A607-4857-86CF-A623DE1F0F75}"/>
              </a:ext>
            </a:extLst>
          </p:cNvPr>
          <p:cNvSpPr/>
          <p:nvPr/>
        </p:nvSpPr>
        <p:spPr>
          <a:xfrm>
            <a:off x="6680843" y="5934670"/>
            <a:ext cx="124264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17</a:t>
            </a:r>
          </a:p>
        </p:txBody>
      </p:sp>
    </p:spTree>
    <p:extLst>
      <p:ext uri="{BB962C8B-B14F-4D97-AF65-F5344CB8AC3E}">
        <p14:creationId xmlns:p14="http://schemas.microsoft.com/office/powerpoint/2010/main" val="3668115438"/>
      </p:ext>
    </p:extLst>
  </p:cSld>
  <p:clrMapOvr>
    <a:masterClrMapping/>
  </p:clrMapOvr>
  <p:transition advTm="90534"/>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altLang="en-US" sz="1800"/>
              <a:t>Behavior Analysis</a:t>
            </a:r>
          </a:p>
        </p:txBody>
      </p:sp>
      <p:graphicFrame>
        <p:nvGraphicFramePr>
          <p:cNvPr id="163843" name="Object 3"/>
          <p:cNvGraphicFramePr>
            <a:graphicFrameLocks noChangeAspect="1"/>
          </p:cNvGraphicFramePr>
          <p:nvPr/>
        </p:nvGraphicFramePr>
        <p:xfrm>
          <a:off x="152400" y="1066800"/>
          <a:ext cx="11007725" cy="6624638"/>
        </p:xfrm>
        <a:graphic>
          <a:graphicData uri="http://schemas.openxmlformats.org/presentationml/2006/ole">
            <mc:AlternateContent xmlns:mc="http://schemas.openxmlformats.org/markup-compatibility/2006">
              <mc:Choice xmlns:v="urn:schemas-microsoft-com:vml" Requires="v">
                <p:oleObj spid="_x0000_s17474" name="Document" r:id="rId4" imgW="11299445" imgH="6716899" progId="Word.Document.8">
                  <p:embed/>
                </p:oleObj>
              </mc:Choice>
              <mc:Fallback>
                <p:oleObj name="Document" r:id="rId4" imgW="11299445" imgH="6716899" progId="Word.Document.8">
                  <p:embed/>
                  <p:pic>
                    <p:nvPicPr>
                      <p:cNvPr id="16384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11007725" cy="66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7162800" y="1079500"/>
            <a:ext cx="1676400" cy="5207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Horseplay</a:t>
            </a:r>
            <a:r>
              <a:rPr lang="en-US" b="1" dirty="0">
                <a:solidFill>
                  <a:schemeClr val="tx1"/>
                </a:solidFill>
              </a:rPr>
              <a:t> (c)</a:t>
            </a:r>
          </a:p>
        </p:txBody>
      </p:sp>
      <p:sp>
        <p:nvSpPr>
          <p:cNvPr id="7" name="Rectangle 6">
            <a:extLst>
              <a:ext uri="{FF2B5EF4-FFF2-40B4-BE49-F238E27FC236}">
                <a16:creationId xmlns:a16="http://schemas.microsoft.com/office/drawing/2014/main" id="{C9285246-C97E-48A3-A1B8-A368999C1A72}"/>
              </a:ext>
            </a:extLst>
          </p:cNvPr>
          <p:cNvSpPr/>
          <p:nvPr/>
        </p:nvSpPr>
        <p:spPr>
          <a:xfrm>
            <a:off x="7379675" y="304800"/>
            <a:ext cx="124264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Page 18</a:t>
            </a:r>
          </a:p>
        </p:txBody>
      </p:sp>
    </p:spTree>
    <p:extLst>
      <p:ext uri="{BB962C8B-B14F-4D97-AF65-F5344CB8AC3E}">
        <p14:creationId xmlns:p14="http://schemas.microsoft.com/office/powerpoint/2010/main" val="1114795837"/>
      </p:ext>
    </p:extLst>
  </p:cSld>
  <p:clrMapOvr>
    <a:masterClrMapping/>
  </p:clrMapOvr>
  <p:transition advTm="523213"/>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96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rot="16372239">
            <a:off x="3889304" y="1560501"/>
            <a:ext cx="1467326" cy="23841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b"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Click on Demographics</a:t>
            </a:r>
          </a:p>
        </p:txBody>
      </p:sp>
    </p:spTree>
    <p:extLst>
      <p:ext uri="{BB962C8B-B14F-4D97-AF65-F5344CB8AC3E}">
        <p14:creationId xmlns:p14="http://schemas.microsoft.com/office/powerpoint/2010/main" val="3991179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p Arrow 2"/>
          <p:cNvSpPr/>
          <p:nvPr/>
        </p:nvSpPr>
        <p:spPr>
          <a:xfrm rot="16372239">
            <a:off x="5019143" y="2953161"/>
            <a:ext cx="2017574" cy="23841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b"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Enter your identifying information here</a:t>
            </a:r>
          </a:p>
        </p:txBody>
      </p:sp>
      <p:sp>
        <p:nvSpPr>
          <p:cNvPr id="2" name="Right Arrow 1"/>
          <p:cNvSpPr/>
          <p:nvPr/>
        </p:nvSpPr>
        <p:spPr>
          <a:xfrm>
            <a:off x="2743200" y="4800600"/>
            <a:ext cx="2362200" cy="111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Then click this</a:t>
            </a:r>
          </a:p>
        </p:txBody>
      </p:sp>
    </p:spTree>
    <p:extLst>
      <p:ext uri="{BB962C8B-B14F-4D97-AF65-F5344CB8AC3E}">
        <p14:creationId xmlns:p14="http://schemas.microsoft.com/office/powerpoint/2010/main" val="1900123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9144000" cy="6857999"/>
          </a:xfrm>
          <a:prstGeom prst="rect">
            <a:avLst/>
          </a:prstGeom>
        </p:spPr>
      </p:pic>
      <p:sp>
        <p:nvSpPr>
          <p:cNvPr id="6" name="Right Arrow 5"/>
          <p:cNvSpPr/>
          <p:nvPr/>
        </p:nvSpPr>
        <p:spPr>
          <a:xfrm>
            <a:off x="4495800" y="5562600"/>
            <a:ext cx="2362200" cy="111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Then click this</a:t>
            </a:r>
          </a:p>
        </p:txBody>
      </p:sp>
    </p:spTree>
    <p:extLst>
      <p:ext uri="{BB962C8B-B14F-4D97-AF65-F5344CB8AC3E}">
        <p14:creationId xmlns:p14="http://schemas.microsoft.com/office/powerpoint/2010/main" val="150454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87F3-CC55-4C51-872D-30DA549BBB60}"/>
              </a:ext>
            </a:extLst>
          </p:cNvPr>
          <p:cNvSpPr>
            <a:spLocks noGrp="1"/>
          </p:cNvSpPr>
          <p:nvPr>
            <p:ph type="title"/>
          </p:nvPr>
        </p:nvSpPr>
        <p:spPr/>
        <p:txBody>
          <a:bodyPr/>
          <a:lstStyle/>
          <a:p>
            <a:r>
              <a:rPr lang="en-US" dirty="0"/>
              <a:t>Recorded Version (Free)</a:t>
            </a:r>
          </a:p>
        </p:txBody>
      </p:sp>
      <p:sp>
        <p:nvSpPr>
          <p:cNvPr id="3" name="Content Placeholder 2">
            <a:extLst>
              <a:ext uri="{FF2B5EF4-FFF2-40B4-BE49-F238E27FC236}">
                <a16:creationId xmlns:a16="http://schemas.microsoft.com/office/drawing/2014/main" id="{9C3D500F-66A2-4458-8081-59DB2EFF058A}"/>
              </a:ext>
            </a:extLst>
          </p:cNvPr>
          <p:cNvSpPr>
            <a:spLocks noGrp="1"/>
          </p:cNvSpPr>
          <p:nvPr>
            <p:ph idx="1"/>
          </p:nvPr>
        </p:nvSpPr>
        <p:spPr/>
        <p:txBody>
          <a:bodyPr/>
          <a:lstStyle/>
          <a:p>
            <a:r>
              <a:rPr lang="en-US" dirty="0"/>
              <a:t>https://behaviordoctor.teachable.com</a:t>
            </a:r>
          </a:p>
          <a:p>
            <a:pPr marL="0" indent="0">
              <a:buNone/>
            </a:pPr>
            <a:endParaRPr lang="en-US" dirty="0"/>
          </a:p>
          <a:p>
            <a:r>
              <a:rPr lang="en-US" dirty="0"/>
              <a:t>Direct link</a:t>
            </a:r>
          </a:p>
          <a:p>
            <a:pPr lvl="1"/>
            <a:r>
              <a:rPr lang="en-US" b="1" dirty="0"/>
              <a:t>https://tinyurl.com/apbsfba2bip</a:t>
            </a:r>
            <a:endParaRPr lang="en-US" dirty="0"/>
          </a:p>
        </p:txBody>
      </p:sp>
    </p:spTree>
    <p:extLst>
      <p:ext uri="{BB962C8B-B14F-4D97-AF65-F5344CB8AC3E}">
        <p14:creationId xmlns:p14="http://schemas.microsoft.com/office/powerpoint/2010/main" val="4010594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2" y="-350186"/>
            <a:ext cx="9118948" cy="736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p Arrow 2"/>
          <p:cNvSpPr/>
          <p:nvPr/>
        </p:nvSpPr>
        <p:spPr>
          <a:xfrm rot="16372239">
            <a:off x="3796875" y="2008739"/>
            <a:ext cx="3118068" cy="23841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b"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Put in the time you will begin data collection &amp; the date &amp; school year</a:t>
            </a:r>
          </a:p>
        </p:txBody>
      </p:sp>
      <p:sp>
        <p:nvSpPr>
          <p:cNvPr id="4" name="Right Arrow 3"/>
          <p:cNvSpPr/>
          <p:nvPr/>
        </p:nvSpPr>
        <p:spPr>
          <a:xfrm>
            <a:off x="2514600" y="4953000"/>
            <a:ext cx="2362200" cy="111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Then click this</a:t>
            </a:r>
          </a:p>
        </p:txBody>
      </p:sp>
    </p:spTree>
    <p:extLst>
      <p:ext uri="{BB962C8B-B14F-4D97-AF65-F5344CB8AC3E}">
        <p14:creationId xmlns:p14="http://schemas.microsoft.com/office/powerpoint/2010/main" val="30617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349" y="-14591"/>
            <a:ext cx="9132651" cy="6792284"/>
          </a:xfrm>
          <a:prstGeom prst="rect">
            <a:avLst/>
          </a:prstGeom>
        </p:spPr>
      </p:pic>
      <p:sp>
        <p:nvSpPr>
          <p:cNvPr id="5" name="Right Arrow 4"/>
          <p:cNvSpPr/>
          <p:nvPr/>
        </p:nvSpPr>
        <p:spPr>
          <a:xfrm rot="5400000">
            <a:off x="6019800" y="3886200"/>
            <a:ext cx="2362200" cy="111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Then click this</a:t>
            </a:r>
          </a:p>
        </p:txBody>
      </p:sp>
    </p:spTree>
    <p:extLst>
      <p:ext uri="{BB962C8B-B14F-4D97-AF65-F5344CB8AC3E}">
        <p14:creationId xmlns:p14="http://schemas.microsoft.com/office/powerpoint/2010/main" val="28127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381000"/>
            <a:ext cx="9067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p Arrow 2"/>
          <p:cNvSpPr/>
          <p:nvPr/>
        </p:nvSpPr>
        <p:spPr>
          <a:xfrm rot="16372239">
            <a:off x="5163285" y="2465516"/>
            <a:ext cx="3668316" cy="23841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b"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Change the criteria to match your student’s setting, event, behavior and consequence</a:t>
            </a:r>
          </a:p>
        </p:txBody>
      </p:sp>
    </p:spTree>
    <p:extLst>
      <p:ext uri="{BB962C8B-B14F-4D97-AF65-F5344CB8AC3E}">
        <p14:creationId xmlns:p14="http://schemas.microsoft.com/office/powerpoint/2010/main" val="686824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62"/>
            <a:ext cx="9144000" cy="6885562"/>
          </a:xfrm>
          <a:prstGeom prst="rect">
            <a:avLst/>
          </a:prstGeom>
        </p:spPr>
      </p:pic>
      <p:sp>
        <p:nvSpPr>
          <p:cNvPr id="3" name="Right Arrow 2"/>
          <p:cNvSpPr/>
          <p:nvPr/>
        </p:nvSpPr>
        <p:spPr>
          <a:xfrm>
            <a:off x="5105400" y="4648200"/>
            <a:ext cx="2362200" cy="111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Then you would click this</a:t>
            </a:r>
          </a:p>
        </p:txBody>
      </p:sp>
    </p:spTree>
    <p:extLst>
      <p:ext uri="{BB962C8B-B14F-4D97-AF65-F5344CB8AC3E}">
        <p14:creationId xmlns:p14="http://schemas.microsoft.com/office/powerpoint/2010/main" val="65153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2C3-1280-4E23-A3B4-E56B2E68DAFA}"/>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0DB639C5-3CC0-41C5-952A-10C4BE1B56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199" cy="7652518"/>
          </a:xfrm>
        </p:spPr>
      </p:pic>
    </p:spTree>
    <p:extLst>
      <p:ext uri="{BB962C8B-B14F-4D97-AF65-F5344CB8AC3E}">
        <p14:creationId xmlns:p14="http://schemas.microsoft.com/office/powerpoint/2010/main" val="1265504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71"/>
            <a:ext cx="9144000" cy="6858000"/>
          </a:xfrm>
          <a:prstGeom prst="rect">
            <a:avLst/>
          </a:prstGeom>
        </p:spPr>
      </p:pic>
      <p:sp>
        <p:nvSpPr>
          <p:cNvPr id="4" name="Up Arrow 3"/>
          <p:cNvSpPr/>
          <p:nvPr/>
        </p:nvSpPr>
        <p:spPr>
          <a:xfrm>
            <a:off x="5867400" y="3810000"/>
            <a:ext cx="3668316" cy="22351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b"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After the team has collected data- click Calendar and start entering data.</a:t>
            </a:r>
          </a:p>
        </p:txBody>
      </p:sp>
    </p:spTree>
    <p:extLst>
      <p:ext uri="{BB962C8B-B14F-4D97-AF65-F5344CB8AC3E}">
        <p14:creationId xmlns:p14="http://schemas.microsoft.com/office/powerpoint/2010/main" val="3314405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62323" cy="6858000"/>
          </a:xfrm>
          <a:prstGeom prst="rect">
            <a:avLst/>
          </a:prstGeom>
        </p:spPr>
      </p:pic>
    </p:spTree>
    <p:extLst>
      <p:ext uri="{BB962C8B-B14F-4D97-AF65-F5344CB8AC3E}">
        <p14:creationId xmlns:p14="http://schemas.microsoft.com/office/powerpoint/2010/main" val="811578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1" cy="6858000"/>
          </a:xfrm>
          <a:prstGeom prst="rect">
            <a:avLst/>
          </a:prstGeom>
        </p:spPr>
      </p:pic>
    </p:spTree>
    <p:extLst>
      <p:ext uri="{BB962C8B-B14F-4D97-AF65-F5344CB8AC3E}">
        <p14:creationId xmlns:p14="http://schemas.microsoft.com/office/powerpoint/2010/main" val="427795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 y="0"/>
            <a:ext cx="9143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rot="15190881">
            <a:off x="5024098" y="3476103"/>
            <a:ext cx="3668316" cy="22351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b"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After you have entered all your data- click “Report” and you will get all the graphs.</a:t>
            </a:r>
          </a:p>
        </p:txBody>
      </p:sp>
    </p:spTree>
    <p:extLst>
      <p:ext uri="{BB962C8B-B14F-4D97-AF65-F5344CB8AC3E}">
        <p14:creationId xmlns:p14="http://schemas.microsoft.com/office/powerpoint/2010/main" val="2800015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ltLang="en-US"/>
              <a:t>What pattern do you see?</a:t>
            </a: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447800"/>
            <a:ext cx="8001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82832" y="6329363"/>
            <a:ext cx="1242649" cy="461665"/>
          </a:xfrm>
          <a:prstGeom prst="rect">
            <a:avLst/>
          </a:prstGeom>
          <a:noFill/>
        </p:spPr>
        <p:txBody>
          <a:bodyPr wrap="none">
            <a:spAutoFit/>
          </a:bodyPr>
          <a:lstStyle/>
          <a:p>
            <a:pPr algn="ctr" eaLnBrk="0" hangingPunct="0">
              <a:defRPr/>
            </a:pPr>
            <a:r>
              <a:rPr lang="en-US" sz="24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18</a:t>
            </a:r>
          </a:p>
        </p:txBody>
      </p:sp>
    </p:spTree>
    <p:extLst>
      <p:ext uri="{BB962C8B-B14F-4D97-AF65-F5344CB8AC3E}">
        <p14:creationId xmlns:p14="http://schemas.microsoft.com/office/powerpoint/2010/main" val="2225276768"/>
      </p:ext>
    </p:extLst>
  </p:cSld>
  <p:clrMapOvr>
    <a:masterClrMapping/>
  </p:clrMapOvr>
  <mc:AlternateContent xmlns:mc="http://schemas.openxmlformats.org/markup-compatibility/2006" xmlns:p14="http://schemas.microsoft.com/office/powerpoint/2010/main">
    <mc:Choice Requires="p14">
      <p:transition spd="slow" p14:dur="2000" advTm="82600"/>
    </mc:Choice>
    <mc:Fallback xmlns="">
      <p:transition spd="slow" advTm="826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29712"/>
            <a:ext cx="8229600" cy="1143000"/>
          </a:xfrm>
        </p:spPr>
        <p:txBody>
          <a:bodyPr/>
          <a:lstStyle/>
          <a:p>
            <a:r>
              <a:rPr lang="en-US" sz="2800" dirty="0"/>
              <a:t>1999-2003 SLIIDEA Project</a:t>
            </a:r>
          </a:p>
        </p:txBody>
      </p:sp>
      <p:sp>
        <p:nvSpPr>
          <p:cNvPr id="3" name="Content Placeholder 2"/>
          <p:cNvSpPr>
            <a:spLocks noGrp="1"/>
          </p:cNvSpPr>
          <p:nvPr>
            <p:ph idx="1"/>
          </p:nvPr>
        </p:nvSpPr>
        <p:spPr>
          <a:xfrm>
            <a:off x="838200" y="250677"/>
            <a:ext cx="7696200" cy="4525963"/>
          </a:xfrm>
        </p:spPr>
        <p:txBody>
          <a:bodyPr/>
          <a:lstStyle/>
          <a:p>
            <a:r>
              <a:rPr lang="en-US" sz="1800" dirty="0"/>
              <a:t>When Congress passed the Individuals with Disabilities Education Act (IDEA) in 1997, it sanctioned an appraisal to pursue progress at the state and local levels on the legislative goals of IDEA. The U.S. Department of Education's Office of Special Education Programs (OSEP) contracted a national longitudinal study, the Study of State and Local Implementation and Impact of the Individuals with Disabilities Education Act (SLIIDEA), toward that culmination. This presentation integrates information from SLIIDEA pertaining to escalating the use of positive interventions for tackling behavioral issues of students with individualized education programs (IEPs), as suggested in a comparison of the 1999-2000 data to 2002-2003 data.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733800"/>
            <a:ext cx="3314700" cy="2209800"/>
          </a:xfrm>
          <a:prstGeom prst="rect">
            <a:avLst/>
          </a:prstGeom>
        </p:spPr>
      </p:pic>
    </p:spTree>
    <p:extLst>
      <p:ext uri="{BB962C8B-B14F-4D97-AF65-F5344CB8AC3E}">
        <p14:creationId xmlns:p14="http://schemas.microsoft.com/office/powerpoint/2010/main" val="2991664126"/>
      </p:ext>
    </p:extLst>
  </p:cSld>
  <p:clrMapOvr>
    <a:masterClrMapping/>
  </p:clrMapOvr>
  <p:transition advTm="50178">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a:t>What pattern do you see?</a:t>
            </a:r>
          </a:p>
        </p:txBody>
      </p:sp>
      <p:sp>
        <p:nvSpPr>
          <p:cNvPr id="3" name="Rectangle 2"/>
          <p:cNvSpPr/>
          <p:nvPr/>
        </p:nvSpPr>
        <p:spPr>
          <a:xfrm>
            <a:off x="882832" y="6329363"/>
            <a:ext cx="1242649" cy="461665"/>
          </a:xfrm>
          <a:prstGeom prst="rect">
            <a:avLst/>
          </a:prstGeom>
          <a:noFill/>
        </p:spPr>
        <p:txBody>
          <a:bodyPr wrap="none">
            <a:spAutoFit/>
          </a:bodyPr>
          <a:lstStyle/>
          <a:p>
            <a:pPr algn="ctr" eaLnBrk="0" hangingPunct="0">
              <a:defRPr/>
            </a:pPr>
            <a:r>
              <a:rPr lang="en-US" sz="24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18</a:t>
            </a:r>
          </a:p>
        </p:txBody>
      </p:sp>
      <p:pic>
        <p:nvPicPr>
          <p:cNvPr id="166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467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430124"/>
      </p:ext>
    </p:extLst>
  </p:cSld>
  <p:clrMapOvr>
    <a:masterClrMapping/>
  </p:clrMapOvr>
  <mc:AlternateContent xmlns:mc="http://schemas.openxmlformats.org/markup-compatibility/2006" xmlns:p14="http://schemas.microsoft.com/office/powerpoint/2010/main">
    <mc:Choice Requires="p14">
      <p:transition spd="slow" p14:dur="2000" advTm="16293"/>
    </mc:Choice>
    <mc:Fallback xmlns="">
      <p:transition spd="slow" advTm="16293"/>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a:t>What pattern do you see?</a:t>
            </a:r>
          </a:p>
        </p:txBody>
      </p:sp>
      <p:sp>
        <p:nvSpPr>
          <p:cNvPr id="4" name="Rectangle 3"/>
          <p:cNvSpPr/>
          <p:nvPr/>
        </p:nvSpPr>
        <p:spPr>
          <a:xfrm>
            <a:off x="882832" y="6329363"/>
            <a:ext cx="1242649" cy="461665"/>
          </a:xfrm>
          <a:prstGeom prst="rect">
            <a:avLst/>
          </a:prstGeom>
          <a:noFill/>
        </p:spPr>
        <p:txBody>
          <a:bodyPr wrap="none">
            <a:spAutoFit/>
          </a:bodyPr>
          <a:lstStyle/>
          <a:p>
            <a:pPr algn="ctr" eaLnBrk="0" hangingPunct="0">
              <a:defRPr/>
            </a:pPr>
            <a:r>
              <a:rPr lang="en-US" sz="24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19</a:t>
            </a:r>
          </a:p>
        </p:txBody>
      </p:sp>
      <p:pic>
        <p:nvPicPr>
          <p:cNvPr id="167940" name="Picture 4"/>
          <p:cNvPicPr>
            <a:picLocks noChangeAspect="1" noChangeArrowheads="1"/>
          </p:cNvPicPr>
          <p:nvPr/>
        </p:nvPicPr>
        <p:blipFill>
          <a:blip r:embed="rId2">
            <a:extLst>
              <a:ext uri="{28A0092B-C50C-407E-A947-70E740481C1C}">
                <a14:useLocalDpi xmlns:a14="http://schemas.microsoft.com/office/drawing/2010/main" val="0"/>
              </a:ext>
            </a:extLst>
          </a:blip>
          <a:srcRect b="3255"/>
          <a:stretch>
            <a:fillRect/>
          </a:stretch>
        </p:blipFill>
        <p:spPr bwMode="auto">
          <a:xfrm>
            <a:off x="457200" y="1620838"/>
            <a:ext cx="82296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3DE028-004A-410F-BE93-20B17E02101F}"/>
              </a:ext>
            </a:extLst>
          </p:cNvPr>
          <p:cNvSpPr/>
          <p:nvPr/>
        </p:nvSpPr>
        <p:spPr>
          <a:xfrm>
            <a:off x="685800" y="3962400"/>
            <a:ext cx="1676400" cy="304800"/>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path path="circle">
              <a:fillToRect l="100000" b="100000"/>
            </a:path>
            <a:tileRect t="-100000" r="-10000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horseplay</a:t>
            </a:r>
          </a:p>
        </p:txBody>
      </p:sp>
      <p:sp>
        <p:nvSpPr>
          <p:cNvPr id="6" name="Rectangle 5">
            <a:extLst>
              <a:ext uri="{FF2B5EF4-FFF2-40B4-BE49-F238E27FC236}">
                <a16:creationId xmlns:a16="http://schemas.microsoft.com/office/drawing/2014/main" id="{26B145A3-4F72-4471-BC3F-AA3F708C8250}"/>
              </a:ext>
            </a:extLst>
          </p:cNvPr>
          <p:cNvSpPr/>
          <p:nvPr/>
        </p:nvSpPr>
        <p:spPr>
          <a:xfrm>
            <a:off x="6193502" y="4572000"/>
            <a:ext cx="1883698"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horseplay</a:t>
            </a:r>
          </a:p>
        </p:txBody>
      </p:sp>
    </p:spTree>
    <p:extLst>
      <p:ext uri="{BB962C8B-B14F-4D97-AF65-F5344CB8AC3E}">
        <p14:creationId xmlns:p14="http://schemas.microsoft.com/office/powerpoint/2010/main" val="4281913500"/>
      </p:ext>
    </p:extLst>
  </p:cSld>
  <p:clrMapOvr>
    <a:masterClrMapping/>
  </p:clrMapOvr>
  <mc:AlternateContent xmlns:mc="http://schemas.openxmlformats.org/markup-compatibility/2006" xmlns:p14="http://schemas.microsoft.com/office/powerpoint/2010/main">
    <mc:Choice Requires="p14">
      <p:transition spd="slow" p14:dur="2000" advTm="22281"/>
    </mc:Choice>
    <mc:Fallback xmlns="">
      <p:transition spd="slow" advTm="22281"/>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a:t>What pattern do you see?</a:t>
            </a:r>
          </a:p>
        </p:txBody>
      </p:sp>
      <p:pic>
        <p:nvPicPr>
          <p:cNvPr id="168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447800"/>
            <a:ext cx="82867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82832" y="6329363"/>
            <a:ext cx="1242649" cy="461665"/>
          </a:xfrm>
          <a:prstGeom prst="rect">
            <a:avLst/>
          </a:prstGeom>
          <a:noFill/>
        </p:spPr>
        <p:txBody>
          <a:bodyPr wrap="none">
            <a:spAutoFit/>
          </a:bodyPr>
          <a:lstStyle/>
          <a:p>
            <a:pPr algn="ctr" eaLnBrk="0" hangingPunct="0">
              <a:defRPr/>
            </a:pPr>
            <a:r>
              <a:rPr lang="en-US" sz="24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19</a:t>
            </a:r>
          </a:p>
        </p:txBody>
      </p:sp>
      <p:sp>
        <p:nvSpPr>
          <p:cNvPr id="5" name="Rectangle 4"/>
          <p:cNvSpPr/>
          <p:nvPr/>
        </p:nvSpPr>
        <p:spPr>
          <a:xfrm>
            <a:off x="6324600" y="5334000"/>
            <a:ext cx="1905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 Horseplay</a:t>
            </a:r>
          </a:p>
        </p:txBody>
      </p:sp>
    </p:spTree>
    <p:extLst>
      <p:ext uri="{BB962C8B-B14F-4D97-AF65-F5344CB8AC3E}">
        <p14:creationId xmlns:p14="http://schemas.microsoft.com/office/powerpoint/2010/main" val="1896524281"/>
      </p:ext>
    </p:extLst>
  </p:cSld>
  <p:clrMapOvr>
    <a:masterClrMapping/>
  </p:clrMapOvr>
  <mc:AlternateContent xmlns:mc="http://schemas.openxmlformats.org/markup-compatibility/2006" xmlns:p14="http://schemas.microsoft.com/office/powerpoint/2010/main">
    <mc:Choice Requires="p14">
      <p:transition spd="slow" p14:dur="2000" advTm="20914"/>
    </mc:Choice>
    <mc:Fallback xmlns="">
      <p:transition spd="slow" advTm="20914"/>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altLang="en-US"/>
              <a:t>What pattern do you see?</a:t>
            </a:r>
          </a:p>
        </p:txBody>
      </p:sp>
      <p:pic>
        <p:nvPicPr>
          <p:cNvPr id="169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68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82832" y="6329363"/>
            <a:ext cx="1242649" cy="461665"/>
          </a:xfrm>
          <a:prstGeom prst="rect">
            <a:avLst/>
          </a:prstGeom>
          <a:noFill/>
        </p:spPr>
        <p:txBody>
          <a:bodyPr wrap="none">
            <a:spAutoFit/>
          </a:bodyPr>
          <a:lstStyle/>
          <a:p>
            <a:pPr algn="ctr" eaLnBrk="0" hangingPunct="0">
              <a:defRPr/>
            </a:pPr>
            <a:r>
              <a:rPr lang="en-US" sz="24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19</a:t>
            </a:r>
          </a:p>
        </p:txBody>
      </p:sp>
      <p:sp>
        <p:nvSpPr>
          <p:cNvPr id="6" name="Rectangle 5"/>
          <p:cNvSpPr/>
          <p:nvPr/>
        </p:nvSpPr>
        <p:spPr>
          <a:xfrm>
            <a:off x="6324600" y="5334000"/>
            <a:ext cx="1905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 Horseplay</a:t>
            </a:r>
          </a:p>
        </p:txBody>
      </p:sp>
    </p:spTree>
    <p:extLst>
      <p:ext uri="{BB962C8B-B14F-4D97-AF65-F5344CB8AC3E}">
        <p14:creationId xmlns:p14="http://schemas.microsoft.com/office/powerpoint/2010/main" val="4271635488"/>
      </p:ext>
    </p:extLst>
  </p:cSld>
  <p:clrMapOvr>
    <a:masterClrMapping/>
  </p:clrMapOvr>
  <mc:AlternateContent xmlns:mc="http://schemas.openxmlformats.org/markup-compatibility/2006" xmlns:p14="http://schemas.microsoft.com/office/powerpoint/2010/main">
    <mc:Choice Requires="p14">
      <p:transition spd="slow" p14:dur="2000" advTm="3427"/>
    </mc:Choice>
    <mc:Fallback xmlns="">
      <p:transition spd="slow" advTm="3427"/>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a:t>What patterns do you see?</a:t>
            </a:r>
          </a:p>
        </p:txBody>
      </p:sp>
      <p:pic>
        <p:nvPicPr>
          <p:cNvPr id="171011" name="Picture 2"/>
          <p:cNvPicPr>
            <a:picLocks noChangeAspect="1" noChangeArrowheads="1"/>
          </p:cNvPicPr>
          <p:nvPr/>
        </p:nvPicPr>
        <p:blipFill>
          <a:blip r:embed="rId2">
            <a:extLst>
              <a:ext uri="{28A0092B-C50C-407E-A947-70E740481C1C}">
                <a14:useLocalDpi xmlns:a14="http://schemas.microsoft.com/office/drawing/2010/main" val="0"/>
              </a:ext>
            </a:extLst>
          </a:blip>
          <a:srcRect b="3989"/>
          <a:stretch>
            <a:fillRect/>
          </a:stretch>
        </p:blipFill>
        <p:spPr bwMode="auto">
          <a:xfrm>
            <a:off x="457200" y="15240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82832" y="6329363"/>
            <a:ext cx="1242649" cy="461665"/>
          </a:xfrm>
          <a:prstGeom prst="rect">
            <a:avLst/>
          </a:prstGeom>
          <a:noFill/>
        </p:spPr>
        <p:txBody>
          <a:bodyPr wrap="none">
            <a:spAutoFit/>
          </a:bodyPr>
          <a:lstStyle/>
          <a:p>
            <a:pPr algn="ctr" eaLnBrk="0" hangingPunct="0">
              <a:defRPr/>
            </a:pPr>
            <a:r>
              <a:rPr lang="en-US" sz="2400" dirty="0">
                <a:ln w="0"/>
                <a:solidFill>
                  <a:srgbClr val="000000"/>
                </a:solidFill>
                <a:effectLst>
                  <a:outerShdw blurRad="38100" dist="19050" dir="2700000" algn="tl" rotWithShape="0">
                    <a:srgbClr val="000000">
                      <a:alpha val="40000"/>
                    </a:srgbClr>
                  </a:outerShdw>
                </a:effectLst>
                <a:cs typeface="Arial" panose="020B0604020202020204" pitchFamily="34" charset="0"/>
              </a:rPr>
              <a:t>Page 20</a:t>
            </a:r>
          </a:p>
        </p:txBody>
      </p:sp>
      <p:sp>
        <p:nvSpPr>
          <p:cNvPr id="5" name="Rectangle 4"/>
          <p:cNvSpPr/>
          <p:nvPr/>
        </p:nvSpPr>
        <p:spPr>
          <a:xfrm>
            <a:off x="6324600" y="5334000"/>
            <a:ext cx="1905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 Horseplay</a:t>
            </a:r>
          </a:p>
        </p:txBody>
      </p:sp>
    </p:spTree>
    <p:extLst>
      <p:ext uri="{BB962C8B-B14F-4D97-AF65-F5344CB8AC3E}">
        <p14:creationId xmlns:p14="http://schemas.microsoft.com/office/powerpoint/2010/main" val="3699225082"/>
      </p:ext>
    </p:extLst>
  </p:cSld>
  <p:clrMapOvr>
    <a:masterClrMapping/>
  </p:clrMapOvr>
  <mc:AlternateContent xmlns:mc="http://schemas.openxmlformats.org/markup-compatibility/2006" xmlns:p14="http://schemas.microsoft.com/office/powerpoint/2010/main">
    <mc:Choice Requires="p14">
      <p:transition spd="slow" p14:dur="2000" advTm="7693"/>
    </mc:Choice>
    <mc:Fallback xmlns="">
      <p:transition spd="slow" advTm="7693"/>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295400" y="228600"/>
            <a:ext cx="7315200" cy="1143000"/>
          </a:xfrm>
        </p:spPr>
        <p:txBody>
          <a:bodyPr/>
          <a:lstStyle/>
          <a:p>
            <a:pPr eaLnBrk="1" hangingPunct="1"/>
            <a:r>
              <a:rPr lang="en-US" altLang="en-US" sz="1800">
                <a:latin typeface="Arial Black" panose="020B0A04020102020204" pitchFamily="34" charset="0"/>
              </a:rPr>
              <a:t>Summary Statement</a:t>
            </a:r>
            <a:endParaRPr lang="en-US" altLang="en-US" sz="1800"/>
          </a:p>
        </p:txBody>
      </p:sp>
      <p:sp>
        <p:nvSpPr>
          <p:cNvPr id="5" name="TextBox 4">
            <a:extLst>
              <a:ext uri="{FF2B5EF4-FFF2-40B4-BE49-F238E27FC236}">
                <a16:creationId xmlns:a16="http://schemas.microsoft.com/office/drawing/2014/main" id="{E47680C6-1B2D-4B90-AA4B-0B9EE00E768B}"/>
              </a:ext>
            </a:extLst>
          </p:cNvPr>
          <p:cNvSpPr txBox="1"/>
          <p:nvPr/>
        </p:nvSpPr>
        <p:spPr>
          <a:xfrm>
            <a:off x="152400" y="914400"/>
            <a:ext cx="7315200" cy="4247317"/>
          </a:xfrm>
          <a:prstGeom prst="rect">
            <a:avLst/>
          </a:prstGeom>
          <a:noFill/>
        </p:spPr>
        <p:txBody>
          <a:bodyPr wrap="square" rtlCol="0">
            <a:spAutoFit/>
          </a:bodyPr>
          <a:lstStyle/>
          <a:p>
            <a:r>
              <a:rPr lang="en-US" dirty="0"/>
              <a:t>When this happens:</a:t>
            </a:r>
          </a:p>
          <a:p>
            <a:endParaRPr lang="en-US" dirty="0"/>
          </a:p>
          <a:p>
            <a:endParaRPr lang="en-US" dirty="0"/>
          </a:p>
          <a:p>
            <a:endParaRPr lang="en-US" dirty="0"/>
          </a:p>
          <a:p>
            <a:endParaRPr lang="en-US" dirty="0"/>
          </a:p>
          <a:p>
            <a:endParaRPr lang="en-US" dirty="0"/>
          </a:p>
          <a:p>
            <a:r>
              <a:rPr lang="en-US" dirty="0"/>
              <a:t>Scout does this:</a:t>
            </a:r>
          </a:p>
          <a:p>
            <a:endParaRPr lang="en-US" dirty="0"/>
          </a:p>
          <a:p>
            <a:endParaRPr lang="en-US" dirty="0"/>
          </a:p>
          <a:p>
            <a:endParaRPr lang="en-US" dirty="0"/>
          </a:p>
          <a:p>
            <a:endParaRPr lang="en-US" dirty="0"/>
          </a:p>
          <a:p>
            <a:endParaRPr lang="en-US" dirty="0"/>
          </a:p>
          <a:p>
            <a:endParaRPr lang="en-US" dirty="0"/>
          </a:p>
          <a:p>
            <a:endParaRPr lang="en-US" dirty="0"/>
          </a:p>
          <a:p>
            <a:r>
              <a:rPr lang="en-US" dirty="0"/>
              <a:t>To gain or escape this:</a:t>
            </a:r>
          </a:p>
        </p:txBody>
      </p:sp>
      <p:sp>
        <p:nvSpPr>
          <p:cNvPr id="9" name="Rectangle 8">
            <a:extLst>
              <a:ext uri="{FF2B5EF4-FFF2-40B4-BE49-F238E27FC236}">
                <a16:creationId xmlns:a16="http://schemas.microsoft.com/office/drawing/2014/main" id="{D8CBEE49-C03C-4FE1-A717-712330ECDF36}"/>
              </a:ext>
            </a:extLst>
          </p:cNvPr>
          <p:cNvSpPr/>
          <p:nvPr/>
        </p:nvSpPr>
        <p:spPr>
          <a:xfrm>
            <a:off x="2514600" y="1371600"/>
            <a:ext cx="322158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Transition</a:t>
            </a:r>
          </a:p>
        </p:txBody>
      </p:sp>
      <p:sp>
        <p:nvSpPr>
          <p:cNvPr id="14" name="Rectangle 13">
            <a:extLst>
              <a:ext uri="{FF2B5EF4-FFF2-40B4-BE49-F238E27FC236}">
                <a16:creationId xmlns:a16="http://schemas.microsoft.com/office/drawing/2014/main" id="{6FC7D822-CC88-426E-B91D-C8CE3DB25827}"/>
              </a:ext>
            </a:extLst>
          </p:cNvPr>
          <p:cNvSpPr/>
          <p:nvPr/>
        </p:nvSpPr>
        <p:spPr>
          <a:xfrm>
            <a:off x="296630" y="3200400"/>
            <a:ext cx="85507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Disruptive outburst (burps)</a:t>
            </a:r>
          </a:p>
        </p:txBody>
      </p:sp>
      <p:sp>
        <p:nvSpPr>
          <p:cNvPr id="10" name="Rectangle 9">
            <a:extLst>
              <a:ext uri="{FF2B5EF4-FFF2-40B4-BE49-F238E27FC236}">
                <a16:creationId xmlns:a16="http://schemas.microsoft.com/office/drawing/2014/main" id="{69087AD5-75C8-4470-91F5-CAD5966DE7BF}"/>
              </a:ext>
            </a:extLst>
          </p:cNvPr>
          <p:cNvSpPr/>
          <p:nvPr/>
        </p:nvSpPr>
        <p:spPr>
          <a:xfrm>
            <a:off x="762000" y="5481935"/>
            <a:ext cx="728148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To gain adult attention</a:t>
            </a:r>
          </a:p>
        </p:txBody>
      </p:sp>
      <p:sp>
        <p:nvSpPr>
          <p:cNvPr id="11" name="TextBox 10">
            <a:extLst>
              <a:ext uri="{FF2B5EF4-FFF2-40B4-BE49-F238E27FC236}">
                <a16:creationId xmlns:a16="http://schemas.microsoft.com/office/drawing/2014/main" id="{56611CAB-3252-4889-A5F6-DB01F926C4C4}"/>
              </a:ext>
            </a:extLst>
          </p:cNvPr>
          <p:cNvSpPr txBox="1"/>
          <p:nvPr/>
        </p:nvSpPr>
        <p:spPr>
          <a:xfrm>
            <a:off x="7162800" y="304800"/>
            <a:ext cx="1524000" cy="369332"/>
          </a:xfrm>
          <a:prstGeom prst="rect">
            <a:avLst/>
          </a:prstGeom>
          <a:noFill/>
        </p:spPr>
        <p:txBody>
          <a:bodyPr wrap="square" rtlCol="0">
            <a:spAutoFit/>
          </a:bodyPr>
          <a:lstStyle/>
          <a:p>
            <a:r>
              <a:rPr lang="en-US" dirty="0"/>
              <a:t>Page 20</a:t>
            </a:r>
          </a:p>
        </p:txBody>
      </p:sp>
    </p:spTree>
    <p:extLst>
      <p:ext uri="{BB962C8B-B14F-4D97-AF65-F5344CB8AC3E}">
        <p14:creationId xmlns:p14="http://schemas.microsoft.com/office/powerpoint/2010/main" val="3477491902"/>
      </p:ext>
    </p:extLst>
  </p:cSld>
  <p:clrMapOvr>
    <a:masterClrMapping/>
  </p:clrMapOvr>
  <p:transition advTm="22062"/>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9598402"/>
              </p:ext>
            </p:extLst>
          </p:nvPr>
        </p:nvGraphicFramePr>
        <p:xfrm>
          <a:off x="762000" y="3200400"/>
          <a:ext cx="7543006" cy="2895600"/>
        </p:xfrm>
        <a:graphic>
          <a:graphicData uri="http://schemas.openxmlformats.org/drawingml/2006/table">
            <a:tbl>
              <a:tblPr firstRow="1" firstCol="1" bandRow="1">
                <a:tableStyleId>{5C22544A-7EE6-4342-B048-85BDC9FD1C3A}</a:tableStyleId>
              </a:tblPr>
              <a:tblGrid>
                <a:gridCol w="2513798">
                  <a:extLst>
                    <a:ext uri="{9D8B030D-6E8A-4147-A177-3AD203B41FA5}">
                      <a16:colId xmlns:a16="http://schemas.microsoft.com/office/drawing/2014/main" val="1714973448"/>
                    </a:ext>
                  </a:extLst>
                </a:gridCol>
                <a:gridCol w="2514604">
                  <a:extLst>
                    <a:ext uri="{9D8B030D-6E8A-4147-A177-3AD203B41FA5}">
                      <a16:colId xmlns:a16="http://schemas.microsoft.com/office/drawing/2014/main" val="1688090308"/>
                    </a:ext>
                  </a:extLst>
                </a:gridCol>
                <a:gridCol w="2514604">
                  <a:extLst>
                    <a:ext uri="{9D8B030D-6E8A-4147-A177-3AD203B41FA5}">
                      <a16:colId xmlns:a16="http://schemas.microsoft.com/office/drawing/2014/main" val="978350759"/>
                    </a:ext>
                  </a:extLst>
                </a:gridCol>
              </a:tblGrid>
              <a:tr h="397393">
                <a:tc>
                  <a:txBody>
                    <a:bodyPr/>
                    <a:lstStyle/>
                    <a:p>
                      <a:pPr marL="0" marR="0" algn="ctr">
                        <a:lnSpc>
                          <a:spcPct val="107000"/>
                        </a:lnSpc>
                        <a:spcBef>
                          <a:spcPts val="0"/>
                        </a:spcBef>
                        <a:spcAft>
                          <a:spcPts val="0"/>
                        </a:spcAft>
                      </a:pPr>
                      <a:r>
                        <a:rPr lang="en-US" sz="1400" dirty="0">
                          <a:effectLst/>
                        </a:rPr>
                        <a:t>Trigger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L="0" marR="0" algn="ctr">
                        <a:lnSpc>
                          <a:spcPct val="107000"/>
                        </a:lnSpc>
                        <a:spcBef>
                          <a:spcPts val="0"/>
                        </a:spcBef>
                        <a:spcAft>
                          <a:spcPts val="0"/>
                        </a:spcAft>
                      </a:pPr>
                      <a:r>
                        <a:rPr lang="en-US" sz="1400" dirty="0">
                          <a:effectLst/>
                        </a:rPr>
                        <a:t>Target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07000"/>
                        </a:lnSpc>
                        <a:spcBef>
                          <a:spcPts val="0"/>
                        </a:spcBef>
                        <a:spcAft>
                          <a:spcPts val="0"/>
                        </a:spcAft>
                      </a:pPr>
                      <a:r>
                        <a:rPr lang="en-US" sz="1400">
                          <a:effectLst/>
                        </a:rPr>
                        <a:t>impacT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8168307"/>
                  </a:ext>
                </a:extLst>
              </a:tr>
              <a:tr h="2498207">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FF99"/>
                    </a:solidFill>
                  </a:tcPr>
                </a:tc>
                <a:tc>
                  <a:txBody>
                    <a:bodyPr/>
                    <a:lstStyle/>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Disruptive Outburst</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ECFF"/>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9682356"/>
                  </a:ext>
                </a:extLst>
              </a:tr>
            </a:tbl>
          </a:graphicData>
        </a:graphic>
      </p:graphicFrame>
      <p:grpSp>
        <p:nvGrpSpPr>
          <p:cNvPr id="6" name="Group 5"/>
          <p:cNvGrpSpPr/>
          <p:nvPr/>
        </p:nvGrpSpPr>
        <p:grpSpPr>
          <a:xfrm>
            <a:off x="1219200" y="152400"/>
            <a:ext cx="6753828" cy="2819400"/>
            <a:chOff x="0" y="0"/>
            <a:chExt cx="6960870" cy="333629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 y="26670"/>
              <a:ext cx="3006090" cy="1548130"/>
            </a:xfrm>
            <a:prstGeom prst="rect">
              <a:avLst/>
            </a:prstGeom>
            <a:noFill/>
            <a:ln>
              <a:noFill/>
            </a:ln>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6210" y="0"/>
              <a:ext cx="2856230" cy="1574165"/>
            </a:xfrm>
            <a:prstGeom prst="rect">
              <a:avLst/>
            </a:prstGeom>
            <a:noFill/>
            <a:ln>
              <a:noFill/>
            </a:ln>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3621" r="20476"/>
            <a:stretch/>
          </p:blipFill>
          <p:spPr bwMode="auto">
            <a:xfrm>
              <a:off x="0" y="1748790"/>
              <a:ext cx="3211830" cy="1587500"/>
            </a:xfrm>
            <a:prstGeom prst="rect">
              <a:avLst/>
            </a:prstGeom>
            <a:noFill/>
            <a:ln>
              <a:noFill/>
            </a:ln>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6210" y="1748790"/>
              <a:ext cx="2994660" cy="1436370"/>
            </a:xfrm>
            <a:prstGeom prst="rect">
              <a:avLst/>
            </a:prstGeom>
            <a:noFill/>
            <a:ln>
              <a:noFill/>
            </a:ln>
            <a:extLst/>
          </p:spPr>
        </p:pic>
      </p:grpSp>
      <p:sp>
        <p:nvSpPr>
          <p:cNvPr id="11" name="TextBox 10"/>
          <p:cNvSpPr txBox="1"/>
          <p:nvPr/>
        </p:nvSpPr>
        <p:spPr>
          <a:xfrm>
            <a:off x="8229600" y="457200"/>
            <a:ext cx="685800" cy="646331"/>
          </a:xfrm>
          <a:prstGeom prst="rect">
            <a:avLst/>
          </a:prstGeom>
          <a:noFill/>
        </p:spPr>
        <p:txBody>
          <a:bodyPr wrap="square" rtlCol="0">
            <a:spAutoFit/>
          </a:bodyPr>
          <a:lstStyle/>
          <a:p>
            <a:r>
              <a:rPr lang="en-US" dirty="0"/>
              <a:t>Page</a:t>
            </a:r>
          </a:p>
          <a:p>
            <a:r>
              <a:rPr lang="en-US" dirty="0"/>
              <a:t>22</a:t>
            </a:r>
          </a:p>
        </p:txBody>
      </p:sp>
      <p:sp>
        <p:nvSpPr>
          <p:cNvPr id="12" name="Rectangle 11"/>
          <p:cNvSpPr/>
          <p:nvPr/>
        </p:nvSpPr>
        <p:spPr>
          <a:xfrm>
            <a:off x="1395702" y="3962400"/>
            <a:ext cx="139333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transitions</a:t>
            </a:r>
          </a:p>
        </p:txBody>
      </p:sp>
      <p:sp>
        <p:nvSpPr>
          <p:cNvPr id="13" name="Arrow: Right 12"/>
          <p:cNvSpPr/>
          <p:nvPr/>
        </p:nvSpPr>
        <p:spPr>
          <a:xfrm>
            <a:off x="838200" y="286512"/>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1219200" y="2169398"/>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a:off x="4564520" y="165687"/>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p:cNvSpPr/>
          <p:nvPr/>
        </p:nvSpPr>
        <p:spPr>
          <a:xfrm flipH="1">
            <a:off x="2971800" y="2161349"/>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p:cNvSpPr/>
          <p:nvPr/>
        </p:nvSpPr>
        <p:spPr>
          <a:xfrm>
            <a:off x="5486400" y="2446449"/>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flipH="1">
            <a:off x="7239000" y="2438400"/>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47EF7C3-441E-4FFC-B32F-9D40DA95ADCF}"/>
              </a:ext>
            </a:extLst>
          </p:cNvPr>
          <p:cNvSpPr/>
          <p:nvPr/>
        </p:nvSpPr>
        <p:spPr>
          <a:xfrm>
            <a:off x="3448260" y="1348846"/>
            <a:ext cx="609600" cy="103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horseplay</a:t>
            </a:r>
          </a:p>
        </p:txBody>
      </p:sp>
      <p:sp>
        <p:nvSpPr>
          <p:cNvPr id="19" name="Rectangle 18">
            <a:extLst>
              <a:ext uri="{FF2B5EF4-FFF2-40B4-BE49-F238E27FC236}">
                <a16:creationId xmlns:a16="http://schemas.microsoft.com/office/drawing/2014/main" id="{A80A611D-9EB7-4EE0-87BC-F9890C0808D6}"/>
              </a:ext>
            </a:extLst>
          </p:cNvPr>
          <p:cNvSpPr/>
          <p:nvPr/>
        </p:nvSpPr>
        <p:spPr>
          <a:xfrm>
            <a:off x="7086600" y="1343911"/>
            <a:ext cx="609600" cy="130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horseplay</a:t>
            </a:r>
          </a:p>
        </p:txBody>
      </p:sp>
    </p:spTree>
    <p:extLst>
      <p:ext uri="{BB962C8B-B14F-4D97-AF65-F5344CB8AC3E}">
        <p14:creationId xmlns:p14="http://schemas.microsoft.com/office/powerpoint/2010/main" val="3090104808"/>
      </p:ext>
    </p:extLst>
  </p:cSld>
  <p:clrMapOvr>
    <a:masterClrMapping/>
  </p:clrMapOvr>
  <mc:AlternateContent xmlns:mc="http://schemas.openxmlformats.org/markup-compatibility/2006" xmlns:p14="http://schemas.microsoft.com/office/powerpoint/2010/main">
    <mc:Choice Requires="p14">
      <p:transition spd="slow" p14:dur="2000" advTm="53286"/>
    </mc:Choice>
    <mc:Fallback xmlns="">
      <p:transition spd="slow" advTm="53286"/>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pic>
        <p:nvPicPr>
          <p:cNvPr id="22" name="Picture 21"/>
          <p:cNvPicPr/>
          <p:nvPr/>
        </p:nvPicPr>
        <p:blipFill>
          <a:blip r:embed="rId2">
            <a:extLst>
              <a:ext uri="{28A0092B-C50C-407E-A947-70E740481C1C}">
                <a14:useLocalDpi xmlns:a14="http://schemas.microsoft.com/office/drawing/2010/main" val="0"/>
              </a:ext>
            </a:extLst>
          </a:blip>
          <a:srcRect b="3989"/>
          <a:stretch>
            <a:fillRect/>
          </a:stretch>
        </p:blipFill>
        <p:spPr bwMode="auto">
          <a:xfrm>
            <a:off x="1562100" y="76200"/>
            <a:ext cx="5943600" cy="2971800"/>
          </a:xfrm>
          <a:prstGeom prst="rect">
            <a:avLst/>
          </a:prstGeom>
          <a:noFill/>
          <a:ln>
            <a:noFill/>
          </a:ln>
          <a:extLst/>
        </p:spPr>
      </p:pic>
      <p:graphicFrame>
        <p:nvGraphicFramePr>
          <p:cNvPr id="4" name="Table 3"/>
          <p:cNvGraphicFramePr>
            <a:graphicFrameLocks noGrp="1"/>
          </p:cNvGraphicFramePr>
          <p:nvPr>
            <p:extLst>
              <p:ext uri="{D42A27DB-BD31-4B8C-83A1-F6EECF244321}">
                <p14:modId xmlns:p14="http://schemas.microsoft.com/office/powerpoint/2010/main" val="722871670"/>
              </p:ext>
            </p:extLst>
          </p:nvPr>
        </p:nvGraphicFramePr>
        <p:xfrm>
          <a:off x="686594" y="4826843"/>
          <a:ext cx="7543006" cy="1663383"/>
        </p:xfrm>
        <a:graphic>
          <a:graphicData uri="http://schemas.openxmlformats.org/drawingml/2006/table">
            <a:tbl>
              <a:tblPr firstRow="1" firstCol="1" bandRow="1">
                <a:tableStyleId>{5C22544A-7EE6-4342-B048-85BDC9FD1C3A}</a:tableStyleId>
              </a:tblPr>
              <a:tblGrid>
                <a:gridCol w="2513798">
                  <a:extLst>
                    <a:ext uri="{9D8B030D-6E8A-4147-A177-3AD203B41FA5}">
                      <a16:colId xmlns:a16="http://schemas.microsoft.com/office/drawing/2014/main" val="1714973448"/>
                    </a:ext>
                  </a:extLst>
                </a:gridCol>
                <a:gridCol w="2514604">
                  <a:extLst>
                    <a:ext uri="{9D8B030D-6E8A-4147-A177-3AD203B41FA5}">
                      <a16:colId xmlns:a16="http://schemas.microsoft.com/office/drawing/2014/main" val="1688090308"/>
                    </a:ext>
                  </a:extLst>
                </a:gridCol>
                <a:gridCol w="2514604">
                  <a:extLst>
                    <a:ext uri="{9D8B030D-6E8A-4147-A177-3AD203B41FA5}">
                      <a16:colId xmlns:a16="http://schemas.microsoft.com/office/drawing/2014/main" val="978350759"/>
                    </a:ext>
                  </a:extLst>
                </a:gridCol>
              </a:tblGrid>
              <a:tr h="228283">
                <a:tc>
                  <a:txBody>
                    <a:bodyPr/>
                    <a:lstStyle/>
                    <a:p>
                      <a:pPr marL="0" marR="0" algn="ctr">
                        <a:lnSpc>
                          <a:spcPct val="107000"/>
                        </a:lnSpc>
                        <a:spcBef>
                          <a:spcPts val="0"/>
                        </a:spcBef>
                        <a:spcAft>
                          <a:spcPts val="0"/>
                        </a:spcAft>
                      </a:pPr>
                      <a:r>
                        <a:rPr lang="en-US" sz="1400" dirty="0">
                          <a:effectLst/>
                        </a:rPr>
                        <a:t>Trigger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L="0" marR="0" algn="ctr">
                        <a:lnSpc>
                          <a:spcPct val="107000"/>
                        </a:lnSpc>
                        <a:spcBef>
                          <a:spcPts val="0"/>
                        </a:spcBef>
                        <a:spcAft>
                          <a:spcPts val="0"/>
                        </a:spcAft>
                      </a:pPr>
                      <a:r>
                        <a:rPr lang="en-US" sz="1400" dirty="0">
                          <a:effectLst/>
                        </a:rPr>
                        <a:t>Target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07000"/>
                        </a:lnSpc>
                        <a:spcBef>
                          <a:spcPts val="0"/>
                        </a:spcBef>
                        <a:spcAft>
                          <a:spcPts val="0"/>
                        </a:spcAft>
                      </a:pPr>
                      <a:r>
                        <a:rPr lang="en-US" sz="1400">
                          <a:effectLst/>
                        </a:rPr>
                        <a:t>impacT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8168307"/>
                  </a:ext>
                </a:extLst>
              </a:tr>
              <a:tr h="1435100">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FF99"/>
                    </a:solidFill>
                  </a:tcPr>
                </a:tc>
                <a:tc>
                  <a:txBody>
                    <a:bodyPr/>
                    <a:lstStyle/>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Disruptive Outburst</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ECFF"/>
                    </a:solidFill>
                  </a:tcPr>
                </a:tc>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To get adult attention</a:t>
                      </a:r>
                    </a:p>
                  </a:txBody>
                  <a:tcPr marL="68580" marR="68580" marT="0" marB="0"/>
                </a:tc>
                <a:extLst>
                  <a:ext uri="{0D108BD9-81ED-4DB2-BD59-A6C34878D82A}">
                    <a16:rowId xmlns:a16="http://schemas.microsoft.com/office/drawing/2014/main" val="1409682356"/>
                  </a:ext>
                </a:extLst>
              </a:tr>
            </a:tbl>
          </a:graphicData>
        </a:graphic>
      </p:graphicFrame>
      <p:sp>
        <p:nvSpPr>
          <p:cNvPr id="11" name="TextBox 10"/>
          <p:cNvSpPr txBox="1"/>
          <p:nvPr/>
        </p:nvSpPr>
        <p:spPr>
          <a:xfrm>
            <a:off x="8229600" y="457200"/>
            <a:ext cx="685800" cy="646331"/>
          </a:xfrm>
          <a:prstGeom prst="rect">
            <a:avLst/>
          </a:prstGeom>
          <a:noFill/>
        </p:spPr>
        <p:txBody>
          <a:bodyPr wrap="square" rtlCol="0">
            <a:spAutoFit/>
          </a:bodyPr>
          <a:lstStyle/>
          <a:p>
            <a:r>
              <a:rPr lang="en-US" dirty="0"/>
              <a:t>Page</a:t>
            </a:r>
          </a:p>
          <a:p>
            <a:r>
              <a:rPr lang="en-US" dirty="0"/>
              <a:t>23</a:t>
            </a:r>
          </a:p>
        </p:txBody>
      </p:sp>
      <p:sp>
        <p:nvSpPr>
          <p:cNvPr id="12" name="Rectangle 11"/>
          <p:cNvSpPr/>
          <p:nvPr/>
        </p:nvSpPr>
        <p:spPr>
          <a:xfrm>
            <a:off x="1295400" y="5638278"/>
            <a:ext cx="1413272"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Transitions</a:t>
            </a:r>
          </a:p>
        </p:txBody>
      </p:sp>
      <p:sp>
        <p:nvSpPr>
          <p:cNvPr id="17" name="Arrow: Right 16"/>
          <p:cNvSpPr/>
          <p:nvPr/>
        </p:nvSpPr>
        <p:spPr>
          <a:xfrm>
            <a:off x="6172200" y="2519662"/>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16FE87-298A-4BDC-8B94-E1985F15F3A6}"/>
              </a:ext>
            </a:extLst>
          </p:cNvPr>
          <p:cNvSpPr/>
          <p:nvPr/>
        </p:nvSpPr>
        <p:spPr>
          <a:xfrm>
            <a:off x="5715000" y="2819400"/>
            <a:ext cx="1295400" cy="179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horseplay</a:t>
            </a:r>
          </a:p>
        </p:txBody>
      </p:sp>
    </p:spTree>
    <p:extLst>
      <p:ext uri="{BB962C8B-B14F-4D97-AF65-F5344CB8AC3E}">
        <p14:creationId xmlns:p14="http://schemas.microsoft.com/office/powerpoint/2010/main" val="3802099577"/>
      </p:ext>
    </p:extLst>
  </p:cSld>
  <p:clrMapOvr>
    <a:masterClrMapping/>
  </p:clrMapOvr>
  <mc:AlternateContent xmlns:mc="http://schemas.openxmlformats.org/markup-compatibility/2006" xmlns:p14="http://schemas.microsoft.com/office/powerpoint/2010/main">
    <mc:Choice Requires="p14">
      <p:transition spd="slow" p14:dur="2000" advTm="6320"/>
    </mc:Choice>
    <mc:Fallback xmlns="">
      <p:transition spd="slow" advTm="632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295400" y="228600"/>
            <a:ext cx="7315200" cy="1143000"/>
          </a:xfrm>
        </p:spPr>
        <p:txBody>
          <a:bodyPr/>
          <a:lstStyle/>
          <a:p>
            <a:pPr eaLnBrk="1" hangingPunct="1"/>
            <a:r>
              <a:rPr lang="en-US" altLang="en-US" sz="1800">
                <a:latin typeface="Arial Black" panose="020B0A04020102020204" pitchFamily="34" charset="0"/>
              </a:rPr>
              <a:t>Summary Statement</a:t>
            </a:r>
            <a:endParaRPr lang="en-US" altLang="en-US" sz="1800"/>
          </a:p>
        </p:txBody>
      </p:sp>
      <p:sp>
        <p:nvSpPr>
          <p:cNvPr id="5" name="TextBox 4">
            <a:extLst>
              <a:ext uri="{FF2B5EF4-FFF2-40B4-BE49-F238E27FC236}">
                <a16:creationId xmlns:a16="http://schemas.microsoft.com/office/drawing/2014/main" id="{E47680C6-1B2D-4B90-AA4B-0B9EE00E768B}"/>
              </a:ext>
            </a:extLst>
          </p:cNvPr>
          <p:cNvSpPr txBox="1"/>
          <p:nvPr/>
        </p:nvSpPr>
        <p:spPr>
          <a:xfrm>
            <a:off x="152400" y="914400"/>
            <a:ext cx="7315200" cy="4247317"/>
          </a:xfrm>
          <a:prstGeom prst="rect">
            <a:avLst/>
          </a:prstGeom>
          <a:noFill/>
        </p:spPr>
        <p:txBody>
          <a:bodyPr wrap="square" rtlCol="0">
            <a:spAutoFit/>
          </a:bodyPr>
          <a:lstStyle/>
          <a:p>
            <a:r>
              <a:rPr lang="en-US" dirty="0"/>
              <a:t>When this happens:</a:t>
            </a:r>
          </a:p>
          <a:p>
            <a:endParaRPr lang="en-US" dirty="0"/>
          </a:p>
          <a:p>
            <a:endParaRPr lang="en-US" dirty="0"/>
          </a:p>
          <a:p>
            <a:endParaRPr lang="en-US" dirty="0"/>
          </a:p>
          <a:p>
            <a:endParaRPr lang="en-US" dirty="0"/>
          </a:p>
          <a:p>
            <a:endParaRPr lang="en-US" dirty="0"/>
          </a:p>
          <a:p>
            <a:r>
              <a:rPr lang="en-US" dirty="0"/>
              <a:t>Scout does this:</a:t>
            </a:r>
          </a:p>
          <a:p>
            <a:endParaRPr lang="en-US" dirty="0"/>
          </a:p>
          <a:p>
            <a:endParaRPr lang="en-US" dirty="0"/>
          </a:p>
          <a:p>
            <a:endParaRPr lang="en-US" dirty="0"/>
          </a:p>
          <a:p>
            <a:endParaRPr lang="en-US" dirty="0"/>
          </a:p>
          <a:p>
            <a:endParaRPr lang="en-US" dirty="0"/>
          </a:p>
          <a:p>
            <a:endParaRPr lang="en-US" dirty="0"/>
          </a:p>
          <a:p>
            <a:endParaRPr lang="en-US" dirty="0"/>
          </a:p>
          <a:p>
            <a:r>
              <a:rPr lang="en-US" dirty="0"/>
              <a:t>To gain or escape this:</a:t>
            </a:r>
          </a:p>
        </p:txBody>
      </p:sp>
      <p:sp>
        <p:nvSpPr>
          <p:cNvPr id="9" name="Rectangle 8">
            <a:extLst>
              <a:ext uri="{FF2B5EF4-FFF2-40B4-BE49-F238E27FC236}">
                <a16:creationId xmlns:a16="http://schemas.microsoft.com/office/drawing/2014/main" id="{D8CBEE49-C03C-4FE1-A717-712330ECDF36}"/>
              </a:ext>
            </a:extLst>
          </p:cNvPr>
          <p:cNvSpPr/>
          <p:nvPr/>
        </p:nvSpPr>
        <p:spPr>
          <a:xfrm>
            <a:off x="729822" y="1371600"/>
            <a:ext cx="67911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New Work is Assigned</a:t>
            </a:r>
          </a:p>
        </p:txBody>
      </p:sp>
      <p:sp>
        <p:nvSpPr>
          <p:cNvPr id="14" name="Rectangle 13">
            <a:extLst>
              <a:ext uri="{FF2B5EF4-FFF2-40B4-BE49-F238E27FC236}">
                <a16:creationId xmlns:a16="http://schemas.microsoft.com/office/drawing/2014/main" id="{6FC7D822-CC88-426E-B91D-C8CE3DB25827}"/>
              </a:ext>
            </a:extLst>
          </p:cNvPr>
          <p:cNvSpPr/>
          <p:nvPr/>
        </p:nvSpPr>
        <p:spPr>
          <a:xfrm>
            <a:off x="2955212" y="3200400"/>
            <a:ext cx="323357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Horseplay</a:t>
            </a:r>
          </a:p>
        </p:txBody>
      </p:sp>
      <p:sp>
        <p:nvSpPr>
          <p:cNvPr id="10" name="Rectangle 9">
            <a:extLst>
              <a:ext uri="{FF2B5EF4-FFF2-40B4-BE49-F238E27FC236}">
                <a16:creationId xmlns:a16="http://schemas.microsoft.com/office/drawing/2014/main" id="{69087AD5-75C8-4470-91F5-CAD5966DE7BF}"/>
              </a:ext>
            </a:extLst>
          </p:cNvPr>
          <p:cNvSpPr/>
          <p:nvPr/>
        </p:nvSpPr>
        <p:spPr>
          <a:xfrm>
            <a:off x="1940210" y="5481935"/>
            <a:ext cx="492506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To escape work</a:t>
            </a:r>
          </a:p>
        </p:txBody>
      </p:sp>
      <p:sp>
        <p:nvSpPr>
          <p:cNvPr id="11" name="TextBox 10">
            <a:extLst>
              <a:ext uri="{FF2B5EF4-FFF2-40B4-BE49-F238E27FC236}">
                <a16:creationId xmlns:a16="http://schemas.microsoft.com/office/drawing/2014/main" id="{56611CAB-3252-4889-A5F6-DB01F926C4C4}"/>
              </a:ext>
            </a:extLst>
          </p:cNvPr>
          <p:cNvSpPr txBox="1"/>
          <p:nvPr/>
        </p:nvSpPr>
        <p:spPr>
          <a:xfrm>
            <a:off x="7162800" y="304800"/>
            <a:ext cx="1524000" cy="369332"/>
          </a:xfrm>
          <a:prstGeom prst="rect">
            <a:avLst/>
          </a:prstGeom>
          <a:noFill/>
        </p:spPr>
        <p:txBody>
          <a:bodyPr wrap="square" rtlCol="0">
            <a:spAutoFit/>
          </a:bodyPr>
          <a:lstStyle/>
          <a:p>
            <a:r>
              <a:rPr lang="en-US" dirty="0"/>
              <a:t>Page 20</a:t>
            </a:r>
          </a:p>
        </p:txBody>
      </p:sp>
    </p:spTree>
    <p:extLst>
      <p:ext uri="{BB962C8B-B14F-4D97-AF65-F5344CB8AC3E}">
        <p14:creationId xmlns:p14="http://schemas.microsoft.com/office/powerpoint/2010/main" val="197435152"/>
      </p:ext>
    </p:extLst>
  </p:cSld>
  <p:clrMapOvr>
    <a:masterClrMapping/>
  </p:clrMapOvr>
  <p:transition advTm="22062"/>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6532676"/>
              </p:ext>
            </p:extLst>
          </p:nvPr>
        </p:nvGraphicFramePr>
        <p:xfrm>
          <a:off x="762000" y="3200400"/>
          <a:ext cx="7543006" cy="1842771"/>
        </p:xfrm>
        <a:graphic>
          <a:graphicData uri="http://schemas.openxmlformats.org/drawingml/2006/table">
            <a:tbl>
              <a:tblPr firstRow="1" firstCol="1" bandRow="1">
                <a:tableStyleId>{5C22544A-7EE6-4342-B048-85BDC9FD1C3A}</a:tableStyleId>
              </a:tblPr>
              <a:tblGrid>
                <a:gridCol w="2513798">
                  <a:extLst>
                    <a:ext uri="{9D8B030D-6E8A-4147-A177-3AD203B41FA5}">
                      <a16:colId xmlns:a16="http://schemas.microsoft.com/office/drawing/2014/main" val="1714973448"/>
                    </a:ext>
                  </a:extLst>
                </a:gridCol>
                <a:gridCol w="2514604">
                  <a:extLst>
                    <a:ext uri="{9D8B030D-6E8A-4147-A177-3AD203B41FA5}">
                      <a16:colId xmlns:a16="http://schemas.microsoft.com/office/drawing/2014/main" val="1688090308"/>
                    </a:ext>
                  </a:extLst>
                </a:gridCol>
                <a:gridCol w="2514604">
                  <a:extLst>
                    <a:ext uri="{9D8B030D-6E8A-4147-A177-3AD203B41FA5}">
                      <a16:colId xmlns:a16="http://schemas.microsoft.com/office/drawing/2014/main" val="978350759"/>
                    </a:ext>
                  </a:extLst>
                </a:gridCol>
              </a:tblGrid>
              <a:tr h="228283">
                <a:tc>
                  <a:txBody>
                    <a:bodyPr/>
                    <a:lstStyle/>
                    <a:p>
                      <a:pPr marL="0" marR="0" algn="ctr">
                        <a:lnSpc>
                          <a:spcPct val="107000"/>
                        </a:lnSpc>
                        <a:spcBef>
                          <a:spcPts val="0"/>
                        </a:spcBef>
                        <a:spcAft>
                          <a:spcPts val="0"/>
                        </a:spcAft>
                      </a:pPr>
                      <a:r>
                        <a:rPr lang="en-US" sz="1400" dirty="0">
                          <a:effectLst/>
                        </a:rPr>
                        <a:t>Trigger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L="0" marR="0" algn="ctr">
                        <a:lnSpc>
                          <a:spcPct val="107000"/>
                        </a:lnSpc>
                        <a:spcBef>
                          <a:spcPts val="0"/>
                        </a:spcBef>
                        <a:spcAft>
                          <a:spcPts val="0"/>
                        </a:spcAft>
                      </a:pPr>
                      <a:r>
                        <a:rPr lang="en-US" sz="1400" dirty="0">
                          <a:effectLst/>
                        </a:rPr>
                        <a:t>Target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07000"/>
                        </a:lnSpc>
                        <a:spcBef>
                          <a:spcPts val="0"/>
                        </a:spcBef>
                        <a:spcAft>
                          <a:spcPts val="0"/>
                        </a:spcAft>
                      </a:pPr>
                      <a:r>
                        <a:rPr lang="en-US" sz="1400">
                          <a:effectLst/>
                        </a:rPr>
                        <a:t>impacT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8168307"/>
                  </a:ext>
                </a:extLst>
              </a:tr>
              <a:tr h="1614488">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FF99"/>
                    </a:solidFill>
                  </a:tcPr>
                </a:tc>
                <a:tc>
                  <a:txBody>
                    <a:bodyPr/>
                    <a:lstStyle/>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Horseplay</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ECFF"/>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3918786"/>
                  </a:ext>
                </a:extLst>
              </a:tr>
            </a:tbl>
          </a:graphicData>
        </a:graphic>
      </p:graphicFrame>
      <p:grpSp>
        <p:nvGrpSpPr>
          <p:cNvPr id="6" name="Group 5"/>
          <p:cNvGrpSpPr/>
          <p:nvPr/>
        </p:nvGrpSpPr>
        <p:grpSpPr>
          <a:xfrm>
            <a:off x="1219200" y="152400"/>
            <a:ext cx="6753828" cy="2819400"/>
            <a:chOff x="0" y="0"/>
            <a:chExt cx="6960870" cy="333629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 y="26670"/>
              <a:ext cx="3006090" cy="1548130"/>
            </a:xfrm>
            <a:prstGeom prst="rect">
              <a:avLst/>
            </a:prstGeom>
            <a:noFill/>
            <a:ln>
              <a:noFill/>
            </a:ln>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6210" y="0"/>
              <a:ext cx="2856230" cy="1574165"/>
            </a:xfrm>
            <a:prstGeom prst="rect">
              <a:avLst/>
            </a:prstGeom>
            <a:noFill/>
            <a:ln>
              <a:noFill/>
            </a:ln>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3621" r="20476"/>
            <a:stretch/>
          </p:blipFill>
          <p:spPr bwMode="auto">
            <a:xfrm>
              <a:off x="0" y="1748790"/>
              <a:ext cx="3211830" cy="1587500"/>
            </a:xfrm>
            <a:prstGeom prst="rect">
              <a:avLst/>
            </a:prstGeom>
            <a:noFill/>
            <a:ln>
              <a:noFill/>
            </a:ln>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6210" y="1748790"/>
              <a:ext cx="2994660" cy="1436370"/>
            </a:xfrm>
            <a:prstGeom prst="rect">
              <a:avLst/>
            </a:prstGeom>
            <a:noFill/>
            <a:ln>
              <a:noFill/>
            </a:ln>
            <a:extLst/>
          </p:spPr>
        </p:pic>
      </p:grpSp>
      <p:sp>
        <p:nvSpPr>
          <p:cNvPr id="11" name="TextBox 10"/>
          <p:cNvSpPr txBox="1"/>
          <p:nvPr/>
        </p:nvSpPr>
        <p:spPr>
          <a:xfrm>
            <a:off x="8229600" y="457200"/>
            <a:ext cx="685800" cy="646331"/>
          </a:xfrm>
          <a:prstGeom prst="rect">
            <a:avLst/>
          </a:prstGeom>
          <a:noFill/>
        </p:spPr>
        <p:txBody>
          <a:bodyPr wrap="square" rtlCol="0">
            <a:spAutoFit/>
          </a:bodyPr>
          <a:lstStyle/>
          <a:p>
            <a:r>
              <a:rPr lang="en-US" dirty="0"/>
              <a:t>Page</a:t>
            </a:r>
          </a:p>
          <a:p>
            <a:r>
              <a:rPr lang="en-US" dirty="0"/>
              <a:t>22</a:t>
            </a:r>
          </a:p>
        </p:txBody>
      </p:sp>
      <p:sp>
        <p:nvSpPr>
          <p:cNvPr id="12" name="Rectangle 11"/>
          <p:cNvSpPr/>
          <p:nvPr/>
        </p:nvSpPr>
        <p:spPr>
          <a:xfrm>
            <a:off x="905987" y="3962400"/>
            <a:ext cx="237276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New tasks assigned</a:t>
            </a:r>
          </a:p>
        </p:txBody>
      </p:sp>
      <p:sp>
        <p:nvSpPr>
          <p:cNvPr id="13" name="Arrow: Right 12"/>
          <p:cNvSpPr/>
          <p:nvPr/>
        </p:nvSpPr>
        <p:spPr>
          <a:xfrm>
            <a:off x="855101" y="430179"/>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1219200" y="2169398"/>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a:off x="4587188" y="430179"/>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p:cNvSpPr/>
          <p:nvPr/>
        </p:nvSpPr>
        <p:spPr>
          <a:xfrm flipH="1">
            <a:off x="2971800" y="2161349"/>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p:cNvSpPr/>
          <p:nvPr/>
        </p:nvSpPr>
        <p:spPr>
          <a:xfrm>
            <a:off x="5486400" y="2446449"/>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flipH="1">
            <a:off x="7239000" y="2438400"/>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47EF7C3-441E-4FFC-B32F-9D40DA95ADCF}"/>
              </a:ext>
            </a:extLst>
          </p:cNvPr>
          <p:cNvSpPr/>
          <p:nvPr/>
        </p:nvSpPr>
        <p:spPr>
          <a:xfrm>
            <a:off x="3448260" y="1348846"/>
            <a:ext cx="609600" cy="103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horseplay</a:t>
            </a:r>
          </a:p>
        </p:txBody>
      </p:sp>
      <p:sp>
        <p:nvSpPr>
          <p:cNvPr id="19" name="Rectangle 18">
            <a:extLst>
              <a:ext uri="{FF2B5EF4-FFF2-40B4-BE49-F238E27FC236}">
                <a16:creationId xmlns:a16="http://schemas.microsoft.com/office/drawing/2014/main" id="{A80A611D-9EB7-4EE0-87BC-F9890C0808D6}"/>
              </a:ext>
            </a:extLst>
          </p:cNvPr>
          <p:cNvSpPr/>
          <p:nvPr/>
        </p:nvSpPr>
        <p:spPr>
          <a:xfrm>
            <a:off x="7086600" y="1343911"/>
            <a:ext cx="609600" cy="130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horseplay</a:t>
            </a:r>
          </a:p>
        </p:txBody>
      </p:sp>
    </p:spTree>
    <p:extLst>
      <p:ext uri="{BB962C8B-B14F-4D97-AF65-F5344CB8AC3E}">
        <p14:creationId xmlns:p14="http://schemas.microsoft.com/office/powerpoint/2010/main" val="3248803682"/>
      </p:ext>
    </p:extLst>
  </p:cSld>
  <p:clrMapOvr>
    <a:masterClrMapping/>
  </p:clrMapOvr>
  <mc:AlternateContent xmlns:mc="http://schemas.openxmlformats.org/markup-compatibility/2006" xmlns:p14="http://schemas.microsoft.com/office/powerpoint/2010/main">
    <mc:Choice Requires="p14">
      <p:transition spd="slow" p14:dur="2000" advTm="53286"/>
    </mc:Choice>
    <mc:Fallback xmlns="">
      <p:transition spd="slow" advTm="53286"/>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really need to change behavior: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8739388"/>
              </p:ext>
            </p:extLst>
          </p:nvPr>
        </p:nvGraphicFramePr>
        <p:xfrm>
          <a:off x="457200" y="2209800"/>
          <a:ext cx="8229600" cy="3599180"/>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r>
                        <a:rPr lang="en-US" b="1" dirty="0">
                          <a:solidFill>
                            <a:schemeClr val="tx1"/>
                          </a:solidFill>
                        </a:rPr>
                        <a:t>Antecedent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b="1" dirty="0">
                          <a:solidFill>
                            <a:schemeClr val="tx1"/>
                          </a:solidFill>
                        </a:rPr>
                        <a:t>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b="1" dirty="0">
                          <a:solidFill>
                            <a:schemeClr val="tx1"/>
                          </a:solidFill>
                        </a:rPr>
                        <a:t>Consequence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1120140">
                <a:tc>
                  <a:txBody>
                    <a:bodyPr/>
                    <a:lstStyle/>
                    <a:p>
                      <a:pPr algn="ctr"/>
                      <a:r>
                        <a:rPr lang="en-US" b="1" dirty="0">
                          <a:solidFill>
                            <a:schemeClr val="tx1"/>
                          </a:solidFill>
                        </a:rPr>
                        <a:t>These can be setting events which occurred in the near distant past or antecedent triggers which occur</a:t>
                      </a:r>
                      <a:r>
                        <a:rPr lang="en-US" b="1" baseline="0" dirty="0">
                          <a:solidFill>
                            <a:schemeClr val="tx1"/>
                          </a:solidFill>
                        </a:rPr>
                        <a:t> immediately before.</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b="1" dirty="0">
                          <a:solidFill>
                            <a:schemeClr val="tx1"/>
                          </a:solidFill>
                        </a:rPr>
                        <a:t>This is the behavior you are targeting</a:t>
                      </a:r>
                      <a:r>
                        <a:rPr lang="en-US" b="1" baseline="0" dirty="0">
                          <a:solidFill>
                            <a:schemeClr val="tx1"/>
                          </a:solidFill>
                        </a:rPr>
                        <a:t> for change- one bite at a time.</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b="1" dirty="0">
                          <a:solidFill>
                            <a:schemeClr val="tx1"/>
                          </a:solidFill>
                        </a:rPr>
                        <a:t>This is the reinforcement received from engaging in the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b="1" dirty="0">
                          <a:solidFill>
                            <a:schemeClr val="tx1"/>
                          </a:solidFill>
                        </a:rPr>
                        <a:t>Antecedent Manipulations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b="1" dirty="0">
                          <a:solidFill>
                            <a:schemeClr val="tx1"/>
                          </a:solidFill>
                        </a:rPr>
                        <a:t>Replacement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b="1" dirty="0">
                          <a:solidFill>
                            <a:schemeClr val="tx1"/>
                          </a:solidFill>
                        </a:rPr>
                        <a:t>Consequence Modification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2"/>
                  </a:ext>
                </a:extLst>
              </a:tr>
              <a:tr h="1737360">
                <a:tc>
                  <a:txBody>
                    <a:bodyPr/>
                    <a:lstStyle/>
                    <a:p>
                      <a:pPr algn="ctr"/>
                      <a:r>
                        <a:rPr lang="en-US" b="1" dirty="0">
                          <a:solidFill>
                            <a:schemeClr val="tx1"/>
                          </a:solidFill>
                        </a:rPr>
                        <a:t>Things you do to change the environment</a:t>
                      </a:r>
                      <a:r>
                        <a:rPr lang="en-US" b="1" baseline="0" dirty="0">
                          <a:solidFill>
                            <a:schemeClr val="tx1"/>
                          </a:solidFill>
                        </a:rPr>
                        <a:t> to set the student up for success.</a:t>
                      </a:r>
                    </a:p>
                    <a:p>
                      <a:pPr algn="ctr"/>
                      <a:endParaRPr lang="en-US" b="1" baseline="0" dirty="0">
                        <a:solidFill>
                          <a:schemeClr val="tx1"/>
                        </a:solidFill>
                      </a:endParaRPr>
                    </a:p>
                    <a:p>
                      <a:pPr algn="ctr"/>
                      <a:endParaRPr lang="en-US" b="1" baseline="0" dirty="0">
                        <a:solidFill>
                          <a:schemeClr val="tx1"/>
                        </a:solidFill>
                      </a:endParaRPr>
                    </a:p>
                    <a:p>
                      <a:pPr algn="ctr"/>
                      <a:endParaRPr lang="en-US" b="1" baseline="0" dirty="0">
                        <a:solidFill>
                          <a:schemeClr val="tx1"/>
                        </a:solidFill>
                      </a:endParaRPr>
                    </a:p>
                    <a:p>
                      <a:pPr algn="ctr"/>
                      <a:endParaRPr lang="en-US" b="1" baseline="0" dirty="0">
                        <a:solidFill>
                          <a:schemeClr val="tx1"/>
                        </a:solidFill>
                      </a:endParaRPr>
                    </a:p>
                    <a:p>
                      <a:pPr algn="ct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b="1" dirty="0">
                          <a:solidFill>
                            <a:schemeClr val="tx1"/>
                          </a:solidFill>
                        </a:rPr>
                        <a:t>Things you teach the student to replace the targeted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b="1" dirty="0">
                          <a:solidFill>
                            <a:schemeClr val="tx1"/>
                          </a:solidFill>
                        </a:rPr>
                        <a:t>Things you do to change yourself</a:t>
                      </a:r>
                      <a:r>
                        <a:rPr lang="en-US" b="1" baseline="0" dirty="0">
                          <a:solidFill>
                            <a:schemeClr val="tx1"/>
                          </a:solidFill>
                        </a:rPr>
                        <a:t> so you don’t feed the behavior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4351048" y="6350491"/>
            <a:ext cx="3614259"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Samples- Pages 42-44</a:t>
            </a:r>
          </a:p>
        </p:txBody>
      </p:sp>
    </p:spTree>
    <p:extLst>
      <p:ext uri="{BB962C8B-B14F-4D97-AF65-F5344CB8AC3E}">
        <p14:creationId xmlns:p14="http://schemas.microsoft.com/office/powerpoint/2010/main" val="2673693250"/>
      </p:ext>
    </p:extLst>
  </p:cSld>
  <p:clrMapOvr>
    <a:masterClrMapping/>
  </p:clrMapOvr>
  <mc:AlternateContent xmlns:mc="http://schemas.openxmlformats.org/markup-compatibility/2006" xmlns:p14="http://schemas.microsoft.com/office/powerpoint/2010/main">
    <mc:Choice Requires="p14">
      <p:transition spd="slow" p14:dur="2000" advTm="353652"/>
    </mc:Choice>
    <mc:Fallback xmlns="">
      <p:transition spd="slow" advTm="353652"/>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pic>
        <p:nvPicPr>
          <p:cNvPr id="22" name="Picture 21"/>
          <p:cNvPicPr/>
          <p:nvPr/>
        </p:nvPicPr>
        <p:blipFill>
          <a:blip r:embed="rId2">
            <a:extLst>
              <a:ext uri="{28A0092B-C50C-407E-A947-70E740481C1C}">
                <a14:useLocalDpi xmlns:a14="http://schemas.microsoft.com/office/drawing/2010/main" val="0"/>
              </a:ext>
            </a:extLst>
          </a:blip>
          <a:srcRect b="3989"/>
          <a:stretch>
            <a:fillRect/>
          </a:stretch>
        </p:blipFill>
        <p:spPr bwMode="auto">
          <a:xfrm>
            <a:off x="1562100" y="76200"/>
            <a:ext cx="5943600" cy="2971800"/>
          </a:xfrm>
          <a:prstGeom prst="rect">
            <a:avLst/>
          </a:prstGeom>
          <a:noFill/>
          <a:ln>
            <a:noFill/>
          </a:ln>
          <a:extLst/>
        </p:spPr>
      </p:pic>
      <p:graphicFrame>
        <p:nvGraphicFramePr>
          <p:cNvPr id="4" name="Table 3"/>
          <p:cNvGraphicFramePr>
            <a:graphicFrameLocks noGrp="1"/>
          </p:cNvGraphicFramePr>
          <p:nvPr>
            <p:extLst>
              <p:ext uri="{D42A27DB-BD31-4B8C-83A1-F6EECF244321}">
                <p14:modId xmlns:p14="http://schemas.microsoft.com/office/powerpoint/2010/main" val="2322261408"/>
              </p:ext>
            </p:extLst>
          </p:nvPr>
        </p:nvGraphicFramePr>
        <p:xfrm>
          <a:off x="876697" y="3560838"/>
          <a:ext cx="7543006" cy="1842771"/>
        </p:xfrm>
        <a:graphic>
          <a:graphicData uri="http://schemas.openxmlformats.org/drawingml/2006/table">
            <a:tbl>
              <a:tblPr firstRow="1" firstCol="1" bandRow="1">
                <a:tableStyleId>{5C22544A-7EE6-4342-B048-85BDC9FD1C3A}</a:tableStyleId>
              </a:tblPr>
              <a:tblGrid>
                <a:gridCol w="2513798">
                  <a:extLst>
                    <a:ext uri="{9D8B030D-6E8A-4147-A177-3AD203B41FA5}">
                      <a16:colId xmlns:a16="http://schemas.microsoft.com/office/drawing/2014/main" val="1714973448"/>
                    </a:ext>
                  </a:extLst>
                </a:gridCol>
                <a:gridCol w="2514604">
                  <a:extLst>
                    <a:ext uri="{9D8B030D-6E8A-4147-A177-3AD203B41FA5}">
                      <a16:colId xmlns:a16="http://schemas.microsoft.com/office/drawing/2014/main" val="1688090308"/>
                    </a:ext>
                  </a:extLst>
                </a:gridCol>
                <a:gridCol w="2514604">
                  <a:extLst>
                    <a:ext uri="{9D8B030D-6E8A-4147-A177-3AD203B41FA5}">
                      <a16:colId xmlns:a16="http://schemas.microsoft.com/office/drawing/2014/main" val="978350759"/>
                    </a:ext>
                  </a:extLst>
                </a:gridCol>
              </a:tblGrid>
              <a:tr h="228283">
                <a:tc>
                  <a:txBody>
                    <a:bodyPr/>
                    <a:lstStyle/>
                    <a:p>
                      <a:pPr marL="0" marR="0" algn="ctr">
                        <a:lnSpc>
                          <a:spcPct val="107000"/>
                        </a:lnSpc>
                        <a:spcBef>
                          <a:spcPts val="0"/>
                        </a:spcBef>
                        <a:spcAft>
                          <a:spcPts val="0"/>
                        </a:spcAft>
                      </a:pPr>
                      <a:r>
                        <a:rPr lang="en-US" sz="1400" dirty="0">
                          <a:effectLst/>
                        </a:rPr>
                        <a:t>Trigger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L="0" marR="0" algn="ctr">
                        <a:lnSpc>
                          <a:spcPct val="107000"/>
                        </a:lnSpc>
                        <a:spcBef>
                          <a:spcPts val="0"/>
                        </a:spcBef>
                        <a:spcAft>
                          <a:spcPts val="0"/>
                        </a:spcAft>
                      </a:pPr>
                      <a:r>
                        <a:rPr lang="en-US" sz="1400" dirty="0">
                          <a:effectLst/>
                        </a:rPr>
                        <a:t>Target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07000"/>
                        </a:lnSpc>
                        <a:spcBef>
                          <a:spcPts val="0"/>
                        </a:spcBef>
                        <a:spcAft>
                          <a:spcPts val="0"/>
                        </a:spcAft>
                      </a:pPr>
                      <a:r>
                        <a:rPr lang="en-US" sz="1400">
                          <a:effectLst/>
                        </a:rPr>
                        <a:t>impacT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8168307"/>
                  </a:ext>
                </a:extLst>
              </a:tr>
              <a:tr h="1614488">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FF99"/>
                    </a:solidFill>
                  </a:tcPr>
                </a:tc>
                <a:tc>
                  <a:txBody>
                    <a:bodyPr/>
                    <a:lstStyle/>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Horseplay</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ECFF"/>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3918786"/>
                  </a:ext>
                </a:extLst>
              </a:tr>
            </a:tbl>
          </a:graphicData>
        </a:graphic>
      </p:graphicFrame>
      <p:sp>
        <p:nvSpPr>
          <p:cNvPr id="11" name="TextBox 10"/>
          <p:cNvSpPr txBox="1"/>
          <p:nvPr/>
        </p:nvSpPr>
        <p:spPr>
          <a:xfrm>
            <a:off x="8229600" y="457200"/>
            <a:ext cx="685800" cy="646331"/>
          </a:xfrm>
          <a:prstGeom prst="rect">
            <a:avLst/>
          </a:prstGeom>
          <a:noFill/>
        </p:spPr>
        <p:txBody>
          <a:bodyPr wrap="square" rtlCol="0">
            <a:spAutoFit/>
          </a:bodyPr>
          <a:lstStyle/>
          <a:p>
            <a:r>
              <a:rPr lang="en-US" dirty="0"/>
              <a:t>Page</a:t>
            </a:r>
          </a:p>
          <a:p>
            <a:r>
              <a:rPr lang="en-US" dirty="0"/>
              <a:t>23</a:t>
            </a:r>
          </a:p>
        </p:txBody>
      </p:sp>
      <p:sp>
        <p:nvSpPr>
          <p:cNvPr id="17" name="Arrow: Right 16"/>
          <p:cNvSpPr/>
          <p:nvPr/>
        </p:nvSpPr>
        <p:spPr>
          <a:xfrm>
            <a:off x="6019800" y="2569985"/>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flipH="1">
            <a:off x="7048500" y="2590038"/>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43000" y="4343400"/>
            <a:ext cx="1565645"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New tasks</a:t>
            </a:r>
          </a:p>
        </p:txBody>
      </p:sp>
      <p:sp>
        <p:nvSpPr>
          <p:cNvPr id="9" name="Rectangle 8">
            <a:extLst>
              <a:ext uri="{FF2B5EF4-FFF2-40B4-BE49-F238E27FC236}">
                <a16:creationId xmlns:a16="http://schemas.microsoft.com/office/drawing/2014/main" id="{6FE857E5-1B93-4028-885C-39FE1A481DF0}"/>
              </a:ext>
            </a:extLst>
          </p:cNvPr>
          <p:cNvSpPr/>
          <p:nvPr/>
        </p:nvSpPr>
        <p:spPr>
          <a:xfrm>
            <a:off x="5715000" y="2819400"/>
            <a:ext cx="1295400" cy="179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horseplay</a:t>
            </a:r>
          </a:p>
        </p:txBody>
      </p:sp>
    </p:spTree>
    <p:extLst>
      <p:ext uri="{BB962C8B-B14F-4D97-AF65-F5344CB8AC3E}">
        <p14:creationId xmlns:p14="http://schemas.microsoft.com/office/powerpoint/2010/main" val="1946321801"/>
      </p:ext>
    </p:extLst>
  </p:cSld>
  <p:clrMapOvr>
    <a:masterClrMapping/>
  </p:clrMapOvr>
  <mc:AlternateContent xmlns:mc="http://schemas.openxmlformats.org/markup-compatibility/2006" xmlns:p14="http://schemas.microsoft.com/office/powerpoint/2010/main">
    <mc:Choice Requires="p14">
      <p:transition spd="slow" p14:dur="2000" advTm="21390"/>
    </mc:Choice>
    <mc:Fallback xmlns="">
      <p:transition spd="slow" advTm="2139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pic>
        <p:nvPicPr>
          <p:cNvPr id="22" name="Picture 21"/>
          <p:cNvPicPr/>
          <p:nvPr/>
        </p:nvPicPr>
        <p:blipFill>
          <a:blip r:embed="rId2">
            <a:extLst>
              <a:ext uri="{28A0092B-C50C-407E-A947-70E740481C1C}">
                <a14:useLocalDpi xmlns:a14="http://schemas.microsoft.com/office/drawing/2010/main" val="0"/>
              </a:ext>
            </a:extLst>
          </a:blip>
          <a:srcRect b="3989"/>
          <a:stretch>
            <a:fillRect/>
          </a:stretch>
        </p:blipFill>
        <p:spPr bwMode="auto">
          <a:xfrm>
            <a:off x="1562100" y="76200"/>
            <a:ext cx="5943600" cy="2971800"/>
          </a:xfrm>
          <a:prstGeom prst="rect">
            <a:avLst/>
          </a:prstGeom>
          <a:noFill/>
          <a:ln>
            <a:noFill/>
          </a:ln>
          <a:extLst/>
        </p:spPr>
      </p:pic>
      <p:graphicFrame>
        <p:nvGraphicFramePr>
          <p:cNvPr id="4" name="Table 3"/>
          <p:cNvGraphicFramePr>
            <a:graphicFrameLocks noGrp="1"/>
          </p:cNvGraphicFramePr>
          <p:nvPr>
            <p:extLst>
              <p:ext uri="{D42A27DB-BD31-4B8C-83A1-F6EECF244321}">
                <p14:modId xmlns:p14="http://schemas.microsoft.com/office/powerpoint/2010/main" val="1944952464"/>
              </p:ext>
            </p:extLst>
          </p:nvPr>
        </p:nvGraphicFramePr>
        <p:xfrm>
          <a:off x="762000" y="3200400"/>
          <a:ext cx="7543006" cy="1842771"/>
        </p:xfrm>
        <a:graphic>
          <a:graphicData uri="http://schemas.openxmlformats.org/drawingml/2006/table">
            <a:tbl>
              <a:tblPr firstRow="1" firstCol="1" bandRow="1">
                <a:tableStyleId>{5C22544A-7EE6-4342-B048-85BDC9FD1C3A}</a:tableStyleId>
              </a:tblPr>
              <a:tblGrid>
                <a:gridCol w="2513798">
                  <a:extLst>
                    <a:ext uri="{9D8B030D-6E8A-4147-A177-3AD203B41FA5}">
                      <a16:colId xmlns:a16="http://schemas.microsoft.com/office/drawing/2014/main" val="1714973448"/>
                    </a:ext>
                  </a:extLst>
                </a:gridCol>
                <a:gridCol w="2514604">
                  <a:extLst>
                    <a:ext uri="{9D8B030D-6E8A-4147-A177-3AD203B41FA5}">
                      <a16:colId xmlns:a16="http://schemas.microsoft.com/office/drawing/2014/main" val="1688090308"/>
                    </a:ext>
                  </a:extLst>
                </a:gridCol>
                <a:gridCol w="2514604">
                  <a:extLst>
                    <a:ext uri="{9D8B030D-6E8A-4147-A177-3AD203B41FA5}">
                      <a16:colId xmlns:a16="http://schemas.microsoft.com/office/drawing/2014/main" val="978350759"/>
                    </a:ext>
                  </a:extLst>
                </a:gridCol>
              </a:tblGrid>
              <a:tr h="228283">
                <a:tc>
                  <a:txBody>
                    <a:bodyPr/>
                    <a:lstStyle/>
                    <a:p>
                      <a:pPr marL="0" marR="0" algn="ctr">
                        <a:lnSpc>
                          <a:spcPct val="107000"/>
                        </a:lnSpc>
                        <a:spcBef>
                          <a:spcPts val="0"/>
                        </a:spcBef>
                        <a:spcAft>
                          <a:spcPts val="0"/>
                        </a:spcAft>
                      </a:pPr>
                      <a:r>
                        <a:rPr lang="en-US" sz="1400" dirty="0">
                          <a:effectLst/>
                        </a:rPr>
                        <a:t>Trigger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marL="0" marR="0" algn="ctr">
                        <a:lnSpc>
                          <a:spcPct val="107000"/>
                        </a:lnSpc>
                        <a:spcBef>
                          <a:spcPts val="0"/>
                        </a:spcBef>
                        <a:spcAft>
                          <a:spcPts val="0"/>
                        </a:spcAft>
                      </a:pPr>
                      <a:r>
                        <a:rPr lang="en-US" sz="1400" dirty="0">
                          <a:effectLst/>
                        </a:rPr>
                        <a:t>Target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07000"/>
                        </a:lnSpc>
                        <a:spcBef>
                          <a:spcPts val="0"/>
                        </a:spcBef>
                        <a:spcAft>
                          <a:spcPts val="0"/>
                        </a:spcAft>
                      </a:pPr>
                      <a:r>
                        <a:rPr lang="en-US" sz="1400">
                          <a:effectLst/>
                        </a:rPr>
                        <a:t>impacT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8168307"/>
                  </a:ext>
                </a:extLst>
              </a:tr>
              <a:tr h="1614488">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FF99"/>
                    </a:solidFill>
                  </a:tcPr>
                </a:tc>
                <a:tc>
                  <a:txBody>
                    <a:bodyPr/>
                    <a:lstStyle/>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 </a:t>
                      </a:r>
                      <a:endParaRPr lang="en-US" sz="1600" b="1" dirty="0">
                        <a:effectLst/>
                      </a:endParaRPr>
                    </a:p>
                    <a:p>
                      <a:pPr marL="0" marR="0" algn="ctr">
                        <a:lnSpc>
                          <a:spcPct val="107000"/>
                        </a:lnSpc>
                        <a:spcBef>
                          <a:spcPts val="0"/>
                        </a:spcBef>
                        <a:spcAft>
                          <a:spcPts val="0"/>
                        </a:spcAft>
                      </a:pPr>
                      <a:r>
                        <a:rPr lang="en-US" sz="2000" b="1" dirty="0">
                          <a:effectLst/>
                        </a:rPr>
                        <a:t>Horseplay</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CCECFF"/>
                    </a:solidFill>
                  </a:tcPr>
                </a:tc>
                <a:tc>
                  <a:txBody>
                    <a:bodyPr/>
                    <a:lstStyle/>
                    <a:p>
                      <a:pPr marL="0" marR="0">
                        <a:lnSpc>
                          <a:spcPct val="107000"/>
                        </a:lnSpc>
                        <a:spcBef>
                          <a:spcPts val="0"/>
                        </a:spcBef>
                        <a:spcAft>
                          <a:spcPts val="0"/>
                        </a:spcAft>
                      </a:pPr>
                      <a:r>
                        <a:rPr lang="en-US" sz="1100" dirty="0">
                          <a:effectLst/>
                        </a:rPr>
                        <a:t> </a:t>
                      </a:r>
                    </a:p>
                    <a:p>
                      <a:pPr marL="0" marR="0">
                        <a:lnSpc>
                          <a:spcPct val="107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To escape work</a:t>
                      </a:r>
                    </a:p>
                  </a:txBody>
                  <a:tcPr marL="68580" marR="68580" marT="0" marB="0"/>
                </a:tc>
                <a:extLst>
                  <a:ext uri="{0D108BD9-81ED-4DB2-BD59-A6C34878D82A}">
                    <a16:rowId xmlns:a16="http://schemas.microsoft.com/office/drawing/2014/main" val="2883918786"/>
                  </a:ext>
                </a:extLst>
              </a:tr>
            </a:tbl>
          </a:graphicData>
        </a:graphic>
      </p:graphicFrame>
      <p:sp>
        <p:nvSpPr>
          <p:cNvPr id="11" name="TextBox 10"/>
          <p:cNvSpPr txBox="1"/>
          <p:nvPr/>
        </p:nvSpPr>
        <p:spPr>
          <a:xfrm>
            <a:off x="8229600" y="457200"/>
            <a:ext cx="685800" cy="646331"/>
          </a:xfrm>
          <a:prstGeom prst="rect">
            <a:avLst/>
          </a:prstGeom>
          <a:noFill/>
        </p:spPr>
        <p:txBody>
          <a:bodyPr wrap="square" rtlCol="0">
            <a:spAutoFit/>
          </a:bodyPr>
          <a:lstStyle/>
          <a:p>
            <a:r>
              <a:rPr lang="en-US" dirty="0"/>
              <a:t>Page</a:t>
            </a:r>
          </a:p>
          <a:p>
            <a:r>
              <a:rPr lang="en-US" dirty="0"/>
              <a:t>23</a:t>
            </a:r>
          </a:p>
        </p:txBody>
      </p:sp>
      <p:sp>
        <p:nvSpPr>
          <p:cNvPr id="17" name="Arrow: Right 16"/>
          <p:cNvSpPr/>
          <p:nvPr/>
        </p:nvSpPr>
        <p:spPr>
          <a:xfrm>
            <a:off x="6172200" y="2519662"/>
            <a:ext cx="533400" cy="151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43000" y="3962400"/>
            <a:ext cx="1565645"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New tasks</a:t>
            </a:r>
          </a:p>
        </p:txBody>
      </p:sp>
      <p:sp>
        <p:nvSpPr>
          <p:cNvPr id="8" name="Rectangle 7">
            <a:extLst>
              <a:ext uri="{FF2B5EF4-FFF2-40B4-BE49-F238E27FC236}">
                <a16:creationId xmlns:a16="http://schemas.microsoft.com/office/drawing/2014/main" id="{8516FE87-298A-4BDC-8B94-E1985F15F3A6}"/>
              </a:ext>
            </a:extLst>
          </p:cNvPr>
          <p:cNvSpPr/>
          <p:nvPr/>
        </p:nvSpPr>
        <p:spPr>
          <a:xfrm>
            <a:off x="5715000" y="2819400"/>
            <a:ext cx="1295400" cy="179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horseplay</a:t>
            </a:r>
          </a:p>
        </p:txBody>
      </p:sp>
    </p:spTree>
    <p:extLst>
      <p:ext uri="{BB962C8B-B14F-4D97-AF65-F5344CB8AC3E}">
        <p14:creationId xmlns:p14="http://schemas.microsoft.com/office/powerpoint/2010/main" val="1844286757"/>
      </p:ext>
    </p:extLst>
  </p:cSld>
  <p:clrMapOvr>
    <a:masterClrMapping/>
  </p:clrMapOvr>
  <mc:AlternateContent xmlns:mc="http://schemas.openxmlformats.org/markup-compatibility/2006" xmlns:p14="http://schemas.microsoft.com/office/powerpoint/2010/main">
    <mc:Choice Requires="p14">
      <p:transition spd="slow" p14:dur="2000" advTm="6320"/>
    </mc:Choice>
    <mc:Fallback xmlns="">
      <p:transition spd="slow" advTm="632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78178" name="Rectangle 4"/>
          <p:cNvSpPr>
            <a:spLocks noChangeArrowheads="1"/>
          </p:cNvSpPr>
          <p:nvPr/>
        </p:nvSpPr>
        <p:spPr bwMode="auto">
          <a:xfrm>
            <a:off x="990600" y="1700213"/>
            <a:ext cx="7650163"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spcBef>
                <a:spcPct val="0"/>
              </a:spcBef>
              <a:buFontTx/>
              <a:buNone/>
            </a:pPr>
            <a:endParaRPr lang="en-US" altLang="en-US" sz="1800">
              <a:solidFill>
                <a:srgbClr val="000000"/>
              </a:solidFill>
              <a:cs typeface="Arial" panose="020B0604020202020204" pitchFamily="34" charset="0"/>
            </a:endParaRPr>
          </a:p>
        </p:txBody>
      </p:sp>
      <p:sp>
        <p:nvSpPr>
          <p:cNvPr id="178179" name="Rectangle 5"/>
          <p:cNvSpPr>
            <a:spLocks noChangeArrowheads="1"/>
          </p:cNvSpPr>
          <p:nvPr/>
        </p:nvSpPr>
        <p:spPr bwMode="auto">
          <a:xfrm>
            <a:off x="990600" y="2105025"/>
            <a:ext cx="1557338" cy="1538288"/>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event or setting takes place prior to the target behavior? (Antecedent)</a:t>
            </a:r>
          </a:p>
        </p:txBody>
      </p:sp>
      <p:sp>
        <p:nvSpPr>
          <p:cNvPr id="178180" name="Rectangle 6"/>
          <p:cNvSpPr>
            <a:spLocks noChangeArrowheads="1"/>
          </p:cNvSpPr>
          <p:nvPr/>
        </p:nvSpPr>
        <p:spPr bwMode="auto">
          <a:xfrm>
            <a:off x="3136900" y="2333625"/>
            <a:ext cx="1763713" cy="1466850"/>
          </a:xfrm>
          <a:prstGeom prst="rect">
            <a:avLst/>
          </a:prstGeom>
          <a:solidFill>
            <a:srgbClr val="FFFFFF"/>
          </a:solidFill>
          <a:ln w="571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behavior are you targeting to change? (Behavior)</a:t>
            </a:r>
          </a:p>
        </p:txBody>
      </p:sp>
      <p:sp>
        <p:nvSpPr>
          <p:cNvPr id="178181" name="Rectangle 7"/>
          <p:cNvSpPr>
            <a:spLocks noChangeArrowheads="1"/>
          </p:cNvSpPr>
          <p:nvPr/>
        </p:nvSpPr>
        <p:spPr bwMode="auto">
          <a:xfrm>
            <a:off x="5580063" y="1765300"/>
            <a:ext cx="1920875" cy="1851025"/>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adult or peer behaviors are reinforcing this behavior? (Negative or positive reinforcement) (Consequences)</a:t>
            </a:r>
          </a:p>
        </p:txBody>
      </p:sp>
      <p:cxnSp>
        <p:nvCxnSpPr>
          <p:cNvPr id="178182" name="Line 26"/>
          <p:cNvCxnSpPr>
            <a:cxnSpLocks noChangeShapeType="1"/>
          </p:cNvCxnSpPr>
          <p:nvPr/>
        </p:nvCxnSpPr>
        <p:spPr bwMode="auto">
          <a:xfrm flipH="1">
            <a:off x="2525713" y="2822575"/>
            <a:ext cx="611187" cy="3333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183" name="Line 27"/>
          <p:cNvCxnSpPr>
            <a:cxnSpLocks noChangeShapeType="1"/>
          </p:cNvCxnSpPr>
          <p:nvPr/>
        </p:nvCxnSpPr>
        <p:spPr bwMode="auto">
          <a:xfrm>
            <a:off x="4921250" y="2878138"/>
            <a:ext cx="642938" cy="1587"/>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8184" name="Line 28"/>
          <p:cNvCxnSpPr>
            <a:cxnSpLocks noChangeShapeType="1"/>
          </p:cNvCxnSpPr>
          <p:nvPr/>
        </p:nvCxnSpPr>
        <p:spPr bwMode="auto">
          <a:xfrm flipV="1">
            <a:off x="3617913" y="1700213"/>
            <a:ext cx="1587" cy="573087"/>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185" name="Rectangle 11"/>
          <p:cNvSpPr>
            <a:spLocks noChangeArrowheads="1"/>
          </p:cNvSpPr>
          <p:nvPr/>
        </p:nvSpPr>
        <p:spPr bwMode="auto">
          <a:xfrm>
            <a:off x="990600" y="4238625"/>
            <a:ext cx="1806575" cy="2589213"/>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settings/contexts/antecedents can you modify to make proactive changes in the environment to make the target behavior unnecessary?</a:t>
            </a:r>
          </a:p>
        </p:txBody>
      </p:sp>
      <p:cxnSp>
        <p:nvCxnSpPr>
          <p:cNvPr id="178186" name="Line 30"/>
          <p:cNvCxnSpPr>
            <a:cxnSpLocks noChangeShapeType="1"/>
          </p:cNvCxnSpPr>
          <p:nvPr/>
        </p:nvCxnSpPr>
        <p:spPr bwMode="auto">
          <a:xfrm flipH="1" flipV="1">
            <a:off x="2019300" y="3643313"/>
            <a:ext cx="342900" cy="5715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187" name="Rectangle 13"/>
          <p:cNvSpPr>
            <a:spLocks noChangeArrowheads="1"/>
          </p:cNvSpPr>
          <p:nvPr/>
        </p:nvSpPr>
        <p:spPr bwMode="auto">
          <a:xfrm>
            <a:off x="3344863" y="4097338"/>
            <a:ext cx="1657350" cy="27305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new behaviors might you teach to the student to replace the current target behaviors?</a:t>
            </a:r>
          </a:p>
        </p:txBody>
      </p:sp>
      <p:cxnSp>
        <p:nvCxnSpPr>
          <p:cNvPr id="178188" name="Line 32"/>
          <p:cNvCxnSpPr>
            <a:cxnSpLocks noChangeShapeType="1"/>
          </p:cNvCxnSpPr>
          <p:nvPr/>
        </p:nvCxnSpPr>
        <p:spPr bwMode="auto">
          <a:xfrm flipH="1" flipV="1">
            <a:off x="4103688" y="3468688"/>
            <a:ext cx="230187" cy="57308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8189" name="Rectangle 15"/>
          <p:cNvSpPr>
            <a:spLocks noChangeArrowheads="1"/>
          </p:cNvSpPr>
          <p:nvPr/>
        </p:nvSpPr>
        <p:spPr bwMode="auto">
          <a:xfrm>
            <a:off x="5694363" y="4097338"/>
            <a:ext cx="1628775" cy="291465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How might you change the adult behavior regarding the original target behavior and the new replacement behaviors?</a:t>
            </a:r>
          </a:p>
        </p:txBody>
      </p:sp>
      <p:cxnSp>
        <p:nvCxnSpPr>
          <p:cNvPr id="178190" name="Line 34"/>
          <p:cNvCxnSpPr>
            <a:cxnSpLocks noChangeShapeType="1"/>
          </p:cNvCxnSpPr>
          <p:nvPr/>
        </p:nvCxnSpPr>
        <p:spPr bwMode="auto">
          <a:xfrm flipH="1" flipV="1">
            <a:off x="7094538" y="1230313"/>
            <a:ext cx="228600" cy="5715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 name="Text Box 242711"/>
          <p:cNvSpPr txBox="1"/>
          <p:nvPr/>
        </p:nvSpPr>
        <p:spPr>
          <a:xfrm>
            <a:off x="2291829" y="3353578"/>
            <a:ext cx="273050" cy="450215"/>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2</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9" name="Text Box 242711"/>
          <p:cNvSpPr txBox="1"/>
          <p:nvPr/>
        </p:nvSpPr>
        <p:spPr>
          <a:xfrm>
            <a:off x="7244829" y="3274176"/>
            <a:ext cx="273050" cy="450215"/>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3</a:t>
            </a:r>
            <a:endParaRPr lang="en-US" sz="12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20" name="Text Box 24"/>
          <p:cNvSpPr txBox="1"/>
          <p:nvPr/>
        </p:nvSpPr>
        <p:spPr>
          <a:xfrm>
            <a:off x="4640263" y="3490913"/>
            <a:ext cx="206375" cy="414337"/>
          </a:xfrm>
          <a:prstGeom prst="rect">
            <a:avLst/>
          </a:prstGeom>
          <a:noFill/>
        </p:spPr>
        <p:txBody>
          <a:bodyPr anchor="ctr">
            <a:spAutoFit/>
          </a:bodyPr>
          <a:lstStyle/>
          <a:p>
            <a:pPr algn="just" eaLnBrk="0" hangingPunct="0">
              <a:spcBef>
                <a:spcPts val="0"/>
              </a:spcBef>
              <a:spcAft>
                <a:spcPts val="0"/>
              </a:spcAft>
              <a:defRPr/>
            </a:pPr>
            <a:r>
              <a:rPr lang="en-US" sz="2000">
                <a:solidFill>
                  <a:srgbClr val="000000"/>
                </a:solidFill>
                <a:effectLst>
                  <a:outerShdw blurRad="38100" dist="19050" dir="2700000" algn="tl" rotWithShape="0">
                    <a:srgbClr val="000000">
                      <a:alpha val="40000"/>
                    </a:srgbClr>
                  </a:outerShdw>
                </a:effectLst>
                <a:latin typeface="Times New Roman" panose="02020603050405020304" pitchFamily="18" charset="0"/>
                <a:ea typeface="Times New Roman" panose="02020603050405020304" pitchFamily="18" charset="0"/>
                <a:cs typeface="Arial" panose="020B0604020202020204" pitchFamily="34" charset="0"/>
              </a:rPr>
              <a:t>1   </a:t>
            </a:r>
            <a:endParaRPr lang="en-US" sz="12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78194" name="Rectangle 37"/>
          <p:cNvSpPr>
            <a:spLocks noChangeArrowheads="1"/>
          </p:cNvSpPr>
          <p:nvPr/>
        </p:nvSpPr>
        <p:spPr bwMode="auto">
          <a:xfrm>
            <a:off x="2241550" y="711200"/>
            <a:ext cx="2246313" cy="1011238"/>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is the goal behavior?</a:t>
            </a:r>
          </a:p>
        </p:txBody>
      </p:sp>
      <p:cxnSp>
        <p:nvCxnSpPr>
          <p:cNvPr id="178195" name="Straight Connector 38"/>
          <p:cNvCxnSpPr>
            <a:cxnSpLocks noChangeShapeType="1"/>
          </p:cNvCxnSpPr>
          <p:nvPr/>
        </p:nvCxnSpPr>
        <p:spPr bwMode="auto">
          <a:xfrm flipH="1">
            <a:off x="4530725" y="784225"/>
            <a:ext cx="1027113" cy="3429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0" name="Text Box 242709"/>
          <p:cNvSpPr txBox="1"/>
          <p:nvPr/>
        </p:nvSpPr>
        <p:spPr>
          <a:xfrm>
            <a:off x="5559425" y="120650"/>
            <a:ext cx="2051050" cy="110966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eaLnBrk="0" hangingPunct="0">
              <a:lnSpc>
                <a:spcPct val="107000"/>
              </a:lnSpc>
              <a:spcBef>
                <a:spcPts val="0"/>
              </a:spcBef>
              <a:spcAft>
                <a:spcPts val="800"/>
              </a:spcAft>
              <a:defRPr/>
            </a:pPr>
            <a:r>
              <a:rPr lang="en-US" sz="1100">
                <a:solidFill>
                  <a:srgbClr val="000000"/>
                </a:solidFill>
                <a:ea typeface="Calibri" panose="020F0502020204030204" pitchFamily="34" charset="0"/>
                <a:cs typeface="Times New Roman" panose="02020603050405020304" pitchFamily="18" charset="0"/>
              </a:rPr>
              <a:t>What adult or peer behaviors will reinforce this behavior in the long term?</a:t>
            </a:r>
          </a:p>
        </p:txBody>
      </p:sp>
      <p:sp>
        <p:nvSpPr>
          <p:cNvPr id="41" name="Text Box 242711"/>
          <p:cNvSpPr txBox="1"/>
          <p:nvPr/>
        </p:nvSpPr>
        <p:spPr>
          <a:xfrm>
            <a:off x="2442187" y="6431437"/>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4</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2" name="Text Box 242711"/>
          <p:cNvSpPr txBox="1"/>
          <p:nvPr/>
        </p:nvSpPr>
        <p:spPr>
          <a:xfrm>
            <a:off x="4677821" y="6511031"/>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5</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3" name="Text Box 242711"/>
          <p:cNvSpPr txBox="1"/>
          <p:nvPr/>
        </p:nvSpPr>
        <p:spPr>
          <a:xfrm>
            <a:off x="6968791" y="6431437"/>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6</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4" name="Text Box 242711"/>
          <p:cNvSpPr txBox="1"/>
          <p:nvPr/>
        </p:nvSpPr>
        <p:spPr>
          <a:xfrm>
            <a:off x="4185723" y="1390388"/>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7</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5" name="Text Box 242711"/>
          <p:cNvSpPr txBox="1"/>
          <p:nvPr/>
        </p:nvSpPr>
        <p:spPr>
          <a:xfrm>
            <a:off x="7323538" y="906962"/>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8</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6" name="Rectangle 45"/>
          <p:cNvSpPr/>
          <p:nvPr/>
        </p:nvSpPr>
        <p:spPr>
          <a:xfrm>
            <a:off x="3306824" y="2997030"/>
            <a:ext cx="1313180" cy="646331"/>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Disruptive</a:t>
            </a:r>
          </a:p>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Outburst</a:t>
            </a:r>
          </a:p>
        </p:txBody>
      </p:sp>
      <p:sp>
        <p:nvSpPr>
          <p:cNvPr id="47" name="Rectangle 46"/>
          <p:cNvSpPr/>
          <p:nvPr/>
        </p:nvSpPr>
        <p:spPr>
          <a:xfrm>
            <a:off x="1082714" y="2941435"/>
            <a:ext cx="1415837" cy="369332"/>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Transitions</a:t>
            </a:r>
          </a:p>
        </p:txBody>
      </p:sp>
      <p:sp>
        <p:nvSpPr>
          <p:cNvPr id="48" name="Rectangle 47"/>
          <p:cNvSpPr/>
          <p:nvPr/>
        </p:nvSpPr>
        <p:spPr>
          <a:xfrm>
            <a:off x="5686612" y="2807271"/>
            <a:ext cx="1843197" cy="369332"/>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Adult Attention</a:t>
            </a:r>
          </a:p>
        </p:txBody>
      </p:sp>
      <p:sp>
        <p:nvSpPr>
          <p:cNvPr id="49" name="Rectangle 48"/>
          <p:cNvSpPr/>
          <p:nvPr/>
        </p:nvSpPr>
        <p:spPr>
          <a:xfrm>
            <a:off x="157243" y="144671"/>
            <a:ext cx="1406155" cy="369332"/>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Old version</a:t>
            </a:r>
          </a:p>
        </p:txBody>
      </p:sp>
      <mc:AlternateContent xmlns:mc="http://schemas.openxmlformats.org/markup-compatibility/2006" xmlns:p14="http://schemas.microsoft.com/office/powerpoint/2010/main" xmlns:iact="http://schemas.microsoft.com/office/powerpoint/2014/inkAction">
        <mc:Choice Requires="p14 iact">
          <p:contentPart p14:bwMode="auto" r:id="rId2">
            <p14:nvContentPartPr>
              <p14:cNvPr id="2" name="Ink 1">
                <a:extLst>
                  <a:ext uri="{FF2B5EF4-FFF2-40B4-BE49-F238E27FC236}">
                    <a16:creationId xmlns:a16="http://schemas.microsoft.com/office/drawing/2014/main" id="{4EE0428D-6710-42FA-AFA5-E78D180E395B}"/>
                  </a:ext>
                </a:extLst>
              </p14:cNvPr>
              <p14:cNvContentPartPr/>
              <p14:nvPr>
                <p:extLst>
                  <p:ext uri="{42D2F446-02D8-4167-A562-619A0277C38B}">
                    <p15:isNarration xmlns:p15="http://schemas.microsoft.com/office/powerpoint/2012/main" val="1"/>
                  </p:ext>
                </p:extLst>
              </p14:nvPr>
            </p14:nvContentPartPr>
            <p14:xfrm>
              <a:off x="2493000" y="843840"/>
              <a:ext cx="4350600" cy="427680"/>
            </p14:xfrm>
          </p:contentPart>
        </mc:Choice>
        <mc:Fallback xmlns="">
          <p:pic>
            <p:nvPicPr>
              <p:cNvPr id="2" name="Ink 1">
                <a:extLst>
                  <a:ext uri="{FF2B5EF4-FFF2-40B4-BE49-F238E27FC236}">
                    <a16:creationId xmlns:a16="http://schemas.microsoft.com/office/drawing/2014/main" id="{4EE0428D-6710-42FA-AFA5-E78D180E395B}"/>
                  </a:ext>
                </a:extLst>
              </p:cNvPr>
              <p:cNvPicPr>
                <a:picLocks noGrp="1" noRot="1" noChangeAspect="1" noMove="1" noResize="1" noEditPoints="1" noAdjustHandles="1" noChangeArrowheads="1" noChangeShapeType="1"/>
              </p:cNvPicPr>
              <p:nvPr/>
            </p:nvPicPr>
            <p:blipFill>
              <a:blip r:embed="rId5"/>
              <a:stretch>
                <a:fillRect/>
              </a:stretch>
            </p:blipFill>
            <p:spPr>
              <a:xfrm>
                <a:off x="2477160" y="780480"/>
                <a:ext cx="4381920" cy="554400"/>
              </a:xfrm>
              <a:prstGeom prst="rect">
                <a:avLst/>
              </a:prstGeom>
            </p:spPr>
          </p:pic>
        </mc:Fallback>
      </mc:AlternateContent>
    </p:spTree>
    <p:extLst>
      <p:ext uri="{BB962C8B-B14F-4D97-AF65-F5344CB8AC3E}">
        <p14:creationId xmlns:p14="http://schemas.microsoft.com/office/powerpoint/2010/main" val="3132022677"/>
      </p:ext>
    </p:extLst>
  </p:cSld>
  <p:clrMapOvr>
    <a:masterClrMapping/>
  </p:clrMapOvr>
  <mc:AlternateContent xmlns:mc="http://schemas.openxmlformats.org/markup-compatibility/2006" xmlns:p14="http://schemas.microsoft.com/office/powerpoint/2010/main">
    <mc:Choice Requires="p14">
      <p:transition spd="slow" p14:dur="2000" advTm="42220"/>
    </mc:Choice>
    <mc:Fallback xmlns="">
      <p:transition spd="slow" advTm="4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8026397" cy="1320800"/>
          </a:xfrm>
        </p:spPr>
        <p:txBody>
          <a:bodyPr/>
          <a:lstStyle/>
          <a:p>
            <a:pPr algn="ctr"/>
            <a:r>
              <a:rPr lang="en-US" dirty="0"/>
              <a:t>Page 24- New Triple T- Triple R Chart</a:t>
            </a:r>
          </a:p>
        </p:txBody>
      </p:sp>
      <p:graphicFrame>
        <p:nvGraphicFramePr>
          <p:cNvPr id="3" name="Table 2"/>
          <p:cNvGraphicFramePr>
            <a:graphicFrameLocks noGrp="1"/>
          </p:cNvGraphicFramePr>
          <p:nvPr>
            <p:extLst>
              <p:ext uri="{D42A27DB-BD31-4B8C-83A1-F6EECF244321}">
                <p14:modId xmlns:p14="http://schemas.microsoft.com/office/powerpoint/2010/main" val="623705454"/>
              </p:ext>
            </p:extLst>
          </p:nvPr>
        </p:nvGraphicFramePr>
        <p:xfrm>
          <a:off x="762000" y="1219201"/>
          <a:ext cx="7772398" cy="5544002"/>
        </p:xfrm>
        <a:graphic>
          <a:graphicData uri="http://schemas.openxmlformats.org/drawingml/2006/table">
            <a:tbl>
              <a:tblPr firstRow="1" bandRow="1">
                <a:tableStyleId>{5C22544A-7EE6-4342-B048-85BDC9FD1C3A}</a:tableStyleId>
              </a:tblPr>
              <a:tblGrid>
                <a:gridCol w="2438399">
                  <a:extLst>
                    <a:ext uri="{9D8B030D-6E8A-4147-A177-3AD203B41FA5}">
                      <a16:colId xmlns:a16="http://schemas.microsoft.com/office/drawing/2014/main" val="1757466626"/>
                    </a:ext>
                  </a:extLst>
                </a:gridCol>
                <a:gridCol w="2819400">
                  <a:extLst>
                    <a:ext uri="{9D8B030D-6E8A-4147-A177-3AD203B41FA5}">
                      <a16:colId xmlns:a16="http://schemas.microsoft.com/office/drawing/2014/main" val="132569105"/>
                    </a:ext>
                  </a:extLst>
                </a:gridCol>
                <a:gridCol w="2514599">
                  <a:extLst>
                    <a:ext uri="{9D8B030D-6E8A-4147-A177-3AD203B41FA5}">
                      <a16:colId xmlns:a16="http://schemas.microsoft.com/office/drawing/2014/main" val="2532866817"/>
                    </a:ext>
                  </a:extLst>
                </a:gridCol>
              </a:tblGrid>
              <a:tr h="276733">
                <a:tc>
                  <a:txBody>
                    <a:bodyPr/>
                    <a:lstStyle/>
                    <a:p>
                      <a:pPr marL="0" marR="0" algn="ctr">
                        <a:lnSpc>
                          <a:spcPct val="107000"/>
                        </a:lnSpc>
                        <a:spcBef>
                          <a:spcPts val="0"/>
                        </a:spcBef>
                        <a:spcAft>
                          <a:spcPts val="800"/>
                        </a:spcAft>
                      </a:pPr>
                      <a:r>
                        <a:rPr lang="en-US" sz="1400" b="1" dirty="0">
                          <a:effectLst/>
                        </a:rPr>
                        <a:t>Trigger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92D050"/>
                    </a:solidFill>
                  </a:tcPr>
                </a:tc>
                <a:tc>
                  <a:txBody>
                    <a:bodyPr/>
                    <a:lstStyle/>
                    <a:p>
                      <a:pPr marL="0" marR="0" algn="ctr">
                        <a:lnSpc>
                          <a:spcPct val="107000"/>
                        </a:lnSpc>
                        <a:spcBef>
                          <a:spcPts val="0"/>
                        </a:spcBef>
                        <a:spcAft>
                          <a:spcPts val="800"/>
                        </a:spcAft>
                      </a:pPr>
                      <a:r>
                        <a:rPr lang="en-US" sz="1400" b="1" dirty="0">
                          <a:effectLst/>
                        </a:rPr>
                        <a:t>Target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00B0F0"/>
                    </a:solidFill>
                  </a:tcPr>
                </a:tc>
                <a:tc>
                  <a:txBody>
                    <a:bodyPr/>
                    <a:lstStyle/>
                    <a:p>
                      <a:pPr marL="0" marR="0" algn="ctr">
                        <a:lnSpc>
                          <a:spcPct val="107000"/>
                        </a:lnSpc>
                        <a:spcBef>
                          <a:spcPts val="0"/>
                        </a:spcBef>
                        <a:spcAft>
                          <a:spcPts val="800"/>
                        </a:spcAft>
                      </a:pPr>
                      <a:r>
                        <a:rPr lang="en-US" sz="1400" b="1">
                          <a:effectLst/>
                        </a:rPr>
                        <a:t>impacT</a:t>
                      </a:r>
                      <a:endParaRPr lang="en-US"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tc>
                <a:extLst>
                  <a:ext uri="{0D108BD9-81ED-4DB2-BD59-A6C34878D82A}">
                    <a16:rowId xmlns:a16="http://schemas.microsoft.com/office/drawing/2014/main" val="1088074718"/>
                  </a:ext>
                </a:extLst>
              </a:tr>
              <a:tr h="716412">
                <a:tc>
                  <a:txBody>
                    <a:bodyPr/>
                    <a:lstStyle/>
                    <a:p>
                      <a:pPr marL="0" marR="0">
                        <a:lnSpc>
                          <a:spcPct val="107000"/>
                        </a:lnSpc>
                        <a:spcBef>
                          <a:spcPts val="0"/>
                        </a:spcBef>
                        <a:spcAft>
                          <a:spcPts val="800"/>
                        </a:spcAft>
                      </a:pPr>
                      <a:r>
                        <a:rPr lang="en-US" sz="1400" b="1" dirty="0">
                          <a:effectLst/>
                        </a:rPr>
                        <a:t>When there is a transition paired with group time</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CCFF99"/>
                    </a:solidFill>
                  </a:tcPr>
                </a:tc>
                <a:tc>
                  <a:txBody>
                    <a:bodyPr/>
                    <a:lstStyle/>
                    <a:p>
                      <a:pPr marL="0" marR="0">
                        <a:lnSpc>
                          <a:spcPct val="107000"/>
                        </a:lnSpc>
                        <a:spcBef>
                          <a:spcPts val="0"/>
                        </a:spcBef>
                        <a:spcAft>
                          <a:spcPts val="800"/>
                        </a:spcAft>
                      </a:pPr>
                      <a:r>
                        <a:rPr lang="en-US" sz="1400" b="1" dirty="0">
                          <a:effectLst/>
                        </a:rPr>
                        <a:t>Scout has a Disruptive Outburst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CCECFF"/>
                    </a:solidFill>
                  </a:tcPr>
                </a:tc>
                <a:tc>
                  <a:txBody>
                    <a:bodyPr/>
                    <a:lstStyle/>
                    <a:p>
                      <a:pPr marL="0" marR="0">
                        <a:lnSpc>
                          <a:spcPct val="107000"/>
                        </a:lnSpc>
                        <a:spcBef>
                          <a:spcPts val="0"/>
                        </a:spcBef>
                        <a:spcAft>
                          <a:spcPts val="800"/>
                        </a:spcAft>
                      </a:pPr>
                      <a:r>
                        <a:rPr lang="en-US" sz="1400" b="1" dirty="0">
                          <a:effectLst/>
                        </a:rPr>
                        <a:t>To get adult attention.</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tc>
                <a:extLst>
                  <a:ext uri="{0D108BD9-81ED-4DB2-BD59-A6C34878D82A}">
                    <a16:rowId xmlns:a16="http://schemas.microsoft.com/office/drawing/2014/main" val="893849492"/>
                  </a:ext>
                </a:extLst>
              </a:tr>
              <a:tr h="315534">
                <a:tc>
                  <a:txBody>
                    <a:bodyPr/>
                    <a:lstStyle/>
                    <a:p>
                      <a:pPr marL="0" marR="0" algn="ctr">
                        <a:lnSpc>
                          <a:spcPct val="107000"/>
                        </a:lnSpc>
                        <a:spcBef>
                          <a:spcPts val="0"/>
                        </a:spcBef>
                        <a:spcAft>
                          <a:spcPts val="0"/>
                        </a:spcAft>
                      </a:pPr>
                      <a:r>
                        <a:rPr lang="en-US" sz="1400" b="1" kern="1200" dirty="0">
                          <a:effectLst/>
                        </a:rPr>
                        <a:t>Revise the Environment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92D050"/>
                    </a:solidFill>
                  </a:tcPr>
                </a:tc>
                <a:tc>
                  <a:txBody>
                    <a:bodyPr/>
                    <a:lstStyle/>
                    <a:p>
                      <a:pPr marL="0" marR="0" algn="ctr">
                        <a:lnSpc>
                          <a:spcPct val="107000"/>
                        </a:lnSpc>
                        <a:spcBef>
                          <a:spcPts val="0"/>
                        </a:spcBef>
                        <a:spcAft>
                          <a:spcPts val="0"/>
                        </a:spcAft>
                      </a:pPr>
                      <a:r>
                        <a:rPr lang="en-US" sz="1400" b="1" kern="1200" dirty="0">
                          <a:effectLst/>
                        </a:rPr>
                        <a:t>Replace the Behavior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00B0F0"/>
                    </a:solidFill>
                  </a:tcPr>
                </a:tc>
                <a:tc>
                  <a:txBody>
                    <a:bodyPr/>
                    <a:lstStyle/>
                    <a:p>
                      <a:pPr marL="0" marR="0" algn="ctr">
                        <a:lnSpc>
                          <a:spcPct val="107000"/>
                        </a:lnSpc>
                        <a:spcBef>
                          <a:spcPts val="0"/>
                        </a:spcBef>
                        <a:spcAft>
                          <a:spcPts val="0"/>
                        </a:spcAft>
                      </a:pPr>
                      <a:r>
                        <a:rPr lang="en-US" sz="1400" b="1" kern="1200" dirty="0">
                          <a:effectLst/>
                        </a:rPr>
                        <a:t>Reframe the Response </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chemeClr val="accent1"/>
                    </a:solidFill>
                  </a:tcPr>
                </a:tc>
                <a:extLst>
                  <a:ext uri="{0D108BD9-81ED-4DB2-BD59-A6C34878D82A}">
                    <a16:rowId xmlns:a16="http://schemas.microsoft.com/office/drawing/2014/main" val="1326484610"/>
                  </a:ext>
                </a:extLst>
              </a:tr>
              <a:tr h="4235323">
                <a:tc>
                  <a:txBody>
                    <a:bodyPr/>
                    <a:lstStyle/>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p>
                    <a:p>
                      <a:pPr marL="0" marR="0" algn="ctr">
                        <a:lnSpc>
                          <a:spcPct val="107000"/>
                        </a:lnSpc>
                        <a:spcBef>
                          <a:spcPts val="0"/>
                        </a:spcBef>
                        <a:spcAft>
                          <a:spcPts val="800"/>
                        </a:spcAft>
                      </a:pPr>
                      <a:r>
                        <a:rPr lang="en-US" sz="1400" b="1" dirty="0">
                          <a:effectLst/>
                        </a:rPr>
                        <a:t> </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CCFF99"/>
                    </a:solidFill>
                  </a:tcPr>
                </a:tc>
                <a:tc>
                  <a:txBody>
                    <a:bodyPr/>
                    <a:lstStyle/>
                    <a:p>
                      <a:pPr marL="0" marR="0" algn="ctr">
                        <a:lnSpc>
                          <a:spcPct val="107000"/>
                        </a:lnSpc>
                        <a:spcBef>
                          <a:spcPts val="0"/>
                        </a:spcBef>
                        <a:spcAft>
                          <a:spcPts val="800"/>
                        </a:spcAft>
                      </a:pPr>
                      <a:r>
                        <a:rPr lang="en-US" sz="1400" b="1" dirty="0">
                          <a:effectLst/>
                        </a:rPr>
                        <a:t> </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CCECFF"/>
                    </a:solidFill>
                  </a:tcPr>
                </a:tc>
                <a:tc>
                  <a:txBody>
                    <a:bodyPr/>
                    <a:lstStyle/>
                    <a:p>
                      <a:pPr marL="0" marR="0" algn="ctr">
                        <a:lnSpc>
                          <a:spcPct val="107000"/>
                        </a:lnSpc>
                        <a:spcBef>
                          <a:spcPts val="0"/>
                        </a:spcBef>
                        <a:spcAft>
                          <a:spcPts val="800"/>
                        </a:spcAft>
                      </a:pP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tc>
                <a:extLst>
                  <a:ext uri="{0D108BD9-81ED-4DB2-BD59-A6C34878D82A}">
                    <a16:rowId xmlns:a16="http://schemas.microsoft.com/office/drawing/2014/main" val="2936212699"/>
                  </a:ext>
                </a:extLst>
              </a:tr>
            </a:tbl>
          </a:graphicData>
        </a:graphic>
      </p:graphicFrame>
    </p:spTree>
    <p:extLst>
      <p:ext uri="{BB962C8B-B14F-4D97-AF65-F5344CB8AC3E}">
        <p14:creationId xmlns:p14="http://schemas.microsoft.com/office/powerpoint/2010/main" val="2235405613"/>
      </p:ext>
    </p:extLst>
  </p:cSld>
  <p:clrMapOvr>
    <a:masterClrMapping/>
  </p:clrMapOvr>
  <mc:AlternateContent xmlns:mc="http://schemas.openxmlformats.org/markup-compatibility/2006" xmlns:p14="http://schemas.microsoft.com/office/powerpoint/2010/main">
    <mc:Choice Requires="p14">
      <p:transition spd="slow" p14:dur="2000" advTm="79578"/>
    </mc:Choice>
    <mc:Fallback xmlns="">
      <p:transition spd="slow" advTm="79578"/>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8026397" cy="1320800"/>
          </a:xfrm>
        </p:spPr>
        <p:txBody>
          <a:bodyPr/>
          <a:lstStyle/>
          <a:p>
            <a:pPr algn="ctr"/>
            <a:r>
              <a:rPr lang="en-US" dirty="0"/>
              <a:t>Page 24- New Triple T- Triple R Chart</a:t>
            </a:r>
          </a:p>
        </p:txBody>
      </p:sp>
      <p:graphicFrame>
        <p:nvGraphicFramePr>
          <p:cNvPr id="3" name="Table 2"/>
          <p:cNvGraphicFramePr>
            <a:graphicFrameLocks noGrp="1"/>
          </p:cNvGraphicFramePr>
          <p:nvPr>
            <p:extLst>
              <p:ext uri="{D42A27DB-BD31-4B8C-83A1-F6EECF244321}">
                <p14:modId xmlns:p14="http://schemas.microsoft.com/office/powerpoint/2010/main" val="402586046"/>
              </p:ext>
            </p:extLst>
          </p:nvPr>
        </p:nvGraphicFramePr>
        <p:xfrm>
          <a:off x="762000" y="1219201"/>
          <a:ext cx="7772398" cy="5493783"/>
        </p:xfrm>
        <a:graphic>
          <a:graphicData uri="http://schemas.openxmlformats.org/drawingml/2006/table">
            <a:tbl>
              <a:tblPr firstRow="1" bandRow="1">
                <a:tableStyleId>{5C22544A-7EE6-4342-B048-85BDC9FD1C3A}</a:tableStyleId>
              </a:tblPr>
              <a:tblGrid>
                <a:gridCol w="2438399">
                  <a:extLst>
                    <a:ext uri="{9D8B030D-6E8A-4147-A177-3AD203B41FA5}">
                      <a16:colId xmlns:a16="http://schemas.microsoft.com/office/drawing/2014/main" val="1757466626"/>
                    </a:ext>
                  </a:extLst>
                </a:gridCol>
                <a:gridCol w="2819400">
                  <a:extLst>
                    <a:ext uri="{9D8B030D-6E8A-4147-A177-3AD203B41FA5}">
                      <a16:colId xmlns:a16="http://schemas.microsoft.com/office/drawing/2014/main" val="132569105"/>
                    </a:ext>
                  </a:extLst>
                </a:gridCol>
                <a:gridCol w="2514599">
                  <a:extLst>
                    <a:ext uri="{9D8B030D-6E8A-4147-A177-3AD203B41FA5}">
                      <a16:colId xmlns:a16="http://schemas.microsoft.com/office/drawing/2014/main" val="2532866817"/>
                    </a:ext>
                  </a:extLst>
                </a:gridCol>
              </a:tblGrid>
              <a:tr h="276733">
                <a:tc>
                  <a:txBody>
                    <a:bodyPr/>
                    <a:lstStyle/>
                    <a:p>
                      <a:pPr marL="0" marR="0" algn="ctr">
                        <a:lnSpc>
                          <a:spcPct val="107000"/>
                        </a:lnSpc>
                        <a:spcBef>
                          <a:spcPts val="0"/>
                        </a:spcBef>
                        <a:spcAft>
                          <a:spcPts val="800"/>
                        </a:spcAft>
                      </a:pPr>
                      <a:r>
                        <a:rPr lang="en-US" sz="1400" b="1" dirty="0">
                          <a:effectLst/>
                        </a:rPr>
                        <a:t>Trigger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92D050"/>
                    </a:solidFill>
                  </a:tcPr>
                </a:tc>
                <a:tc>
                  <a:txBody>
                    <a:bodyPr/>
                    <a:lstStyle/>
                    <a:p>
                      <a:pPr marL="0" marR="0" algn="ctr">
                        <a:lnSpc>
                          <a:spcPct val="107000"/>
                        </a:lnSpc>
                        <a:spcBef>
                          <a:spcPts val="0"/>
                        </a:spcBef>
                        <a:spcAft>
                          <a:spcPts val="800"/>
                        </a:spcAft>
                      </a:pPr>
                      <a:r>
                        <a:rPr lang="en-US" sz="1400" b="1" dirty="0">
                          <a:effectLst/>
                        </a:rPr>
                        <a:t>Target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00B0F0"/>
                    </a:solidFill>
                  </a:tcPr>
                </a:tc>
                <a:tc>
                  <a:txBody>
                    <a:bodyPr/>
                    <a:lstStyle/>
                    <a:p>
                      <a:pPr marL="0" marR="0" algn="ctr">
                        <a:lnSpc>
                          <a:spcPct val="107000"/>
                        </a:lnSpc>
                        <a:spcBef>
                          <a:spcPts val="0"/>
                        </a:spcBef>
                        <a:spcAft>
                          <a:spcPts val="800"/>
                        </a:spcAft>
                      </a:pPr>
                      <a:r>
                        <a:rPr lang="en-US" sz="1400" b="1">
                          <a:effectLst/>
                        </a:rPr>
                        <a:t>impacT</a:t>
                      </a:r>
                      <a:endParaRPr lang="en-US"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tc>
                <a:extLst>
                  <a:ext uri="{0D108BD9-81ED-4DB2-BD59-A6C34878D82A}">
                    <a16:rowId xmlns:a16="http://schemas.microsoft.com/office/drawing/2014/main" val="1088074718"/>
                  </a:ext>
                </a:extLst>
              </a:tr>
              <a:tr h="716412">
                <a:tc>
                  <a:txBody>
                    <a:bodyPr/>
                    <a:lstStyle/>
                    <a:p>
                      <a:pPr marL="0" marR="0">
                        <a:lnSpc>
                          <a:spcPct val="107000"/>
                        </a:lnSpc>
                        <a:spcBef>
                          <a:spcPts val="0"/>
                        </a:spcBef>
                        <a:spcAft>
                          <a:spcPts val="800"/>
                        </a:spcAft>
                      </a:pPr>
                      <a:r>
                        <a:rPr lang="en-US" sz="1400" b="1" dirty="0">
                          <a:effectLst/>
                        </a:rPr>
                        <a:t>When there is a transition paired with group time</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CCFF99"/>
                    </a:solidFill>
                  </a:tcPr>
                </a:tc>
                <a:tc>
                  <a:txBody>
                    <a:bodyPr/>
                    <a:lstStyle/>
                    <a:p>
                      <a:pPr marL="0" marR="0">
                        <a:lnSpc>
                          <a:spcPct val="107000"/>
                        </a:lnSpc>
                        <a:spcBef>
                          <a:spcPts val="0"/>
                        </a:spcBef>
                        <a:spcAft>
                          <a:spcPts val="800"/>
                        </a:spcAft>
                      </a:pPr>
                      <a:r>
                        <a:rPr lang="en-US" sz="1400" b="1" dirty="0">
                          <a:effectLst/>
                        </a:rPr>
                        <a:t>Scout has a Disruptive Outburst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CCECFF"/>
                    </a:solidFill>
                  </a:tcPr>
                </a:tc>
                <a:tc>
                  <a:txBody>
                    <a:bodyPr/>
                    <a:lstStyle/>
                    <a:p>
                      <a:pPr marL="0" marR="0">
                        <a:lnSpc>
                          <a:spcPct val="107000"/>
                        </a:lnSpc>
                        <a:spcBef>
                          <a:spcPts val="0"/>
                        </a:spcBef>
                        <a:spcAft>
                          <a:spcPts val="800"/>
                        </a:spcAft>
                      </a:pPr>
                      <a:r>
                        <a:rPr lang="en-US" sz="1400" b="1" dirty="0">
                          <a:effectLst/>
                        </a:rPr>
                        <a:t>To get adult attention.</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tc>
                <a:extLst>
                  <a:ext uri="{0D108BD9-81ED-4DB2-BD59-A6C34878D82A}">
                    <a16:rowId xmlns:a16="http://schemas.microsoft.com/office/drawing/2014/main" val="893849492"/>
                  </a:ext>
                </a:extLst>
              </a:tr>
              <a:tr h="315534">
                <a:tc>
                  <a:txBody>
                    <a:bodyPr/>
                    <a:lstStyle/>
                    <a:p>
                      <a:pPr marL="0" marR="0" algn="ctr">
                        <a:lnSpc>
                          <a:spcPct val="107000"/>
                        </a:lnSpc>
                        <a:spcBef>
                          <a:spcPts val="0"/>
                        </a:spcBef>
                        <a:spcAft>
                          <a:spcPts val="0"/>
                        </a:spcAft>
                      </a:pPr>
                      <a:r>
                        <a:rPr lang="en-US" sz="1400" b="1" kern="1200" dirty="0">
                          <a:effectLst/>
                        </a:rPr>
                        <a:t>Revise the Environment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92D050"/>
                    </a:solidFill>
                  </a:tcPr>
                </a:tc>
                <a:tc>
                  <a:txBody>
                    <a:bodyPr/>
                    <a:lstStyle/>
                    <a:p>
                      <a:pPr marL="0" marR="0" algn="ctr">
                        <a:lnSpc>
                          <a:spcPct val="107000"/>
                        </a:lnSpc>
                        <a:spcBef>
                          <a:spcPts val="0"/>
                        </a:spcBef>
                        <a:spcAft>
                          <a:spcPts val="0"/>
                        </a:spcAft>
                      </a:pPr>
                      <a:r>
                        <a:rPr lang="en-US" sz="1400" b="1" kern="1200" dirty="0">
                          <a:effectLst/>
                        </a:rPr>
                        <a:t>Replace the Behavior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rgbClr val="00B0F0"/>
                    </a:solidFill>
                  </a:tcPr>
                </a:tc>
                <a:tc>
                  <a:txBody>
                    <a:bodyPr/>
                    <a:lstStyle/>
                    <a:p>
                      <a:pPr marL="0" marR="0" algn="ctr">
                        <a:lnSpc>
                          <a:spcPct val="107000"/>
                        </a:lnSpc>
                        <a:spcBef>
                          <a:spcPts val="0"/>
                        </a:spcBef>
                        <a:spcAft>
                          <a:spcPts val="0"/>
                        </a:spcAft>
                      </a:pPr>
                      <a:r>
                        <a:rPr lang="en-US" sz="1400" b="1" kern="1200" dirty="0">
                          <a:effectLst/>
                        </a:rPr>
                        <a:t>Reframe the Response </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451" marR="48451" marT="24225" marB="24225">
                    <a:solidFill>
                      <a:schemeClr val="accent1"/>
                    </a:solidFill>
                  </a:tcPr>
                </a:tc>
                <a:extLst>
                  <a:ext uri="{0D108BD9-81ED-4DB2-BD59-A6C34878D82A}">
                    <a16:rowId xmlns:a16="http://schemas.microsoft.com/office/drawing/2014/main" val="1326484610"/>
                  </a:ext>
                </a:extLst>
              </a:tr>
              <a:tr h="4185104">
                <a:tc>
                  <a:txBody>
                    <a:bodyPr/>
                    <a:lstStyle/>
                    <a:p>
                      <a:pPr marL="0" marR="0" algn="ctr">
                        <a:lnSpc>
                          <a:spcPct val="107000"/>
                        </a:lnSpc>
                        <a:spcBef>
                          <a:spcPts val="0"/>
                        </a:spcBef>
                        <a:spcAft>
                          <a:spcPts val="800"/>
                        </a:spcAft>
                      </a:pPr>
                      <a:r>
                        <a:rPr lang="en-US" sz="1400" b="1" dirty="0">
                          <a:solidFill>
                            <a:schemeClr val="tx1"/>
                          </a:solidFill>
                          <a:effectLst/>
                        </a:rPr>
                        <a:t> </a:t>
                      </a:r>
                    </a:p>
                    <a:p>
                      <a:pPr marL="0" marR="0" algn="ctr">
                        <a:lnSpc>
                          <a:spcPct val="107000"/>
                        </a:lnSpc>
                        <a:spcBef>
                          <a:spcPts val="0"/>
                        </a:spcBef>
                        <a:spcAft>
                          <a:spcPts val="800"/>
                        </a:spcAft>
                      </a:pPr>
                      <a:r>
                        <a:rPr lang="en-US" sz="1400" b="1" dirty="0">
                          <a:solidFill>
                            <a:schemeClr val="tx1"/>
                          </a:solidFill>
                          <a:effectLst/>
                        </a:rPr>
                        <a:t> </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Make her Vanna White of the Daily Schedule.</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Mom works on organizing her exit from home.</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Check-in/Check-out with a preferred adult.</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Had her go to the office with a “message” or return a “book” to the library if it looked like she was on overload and needed attention. (Cued receivers)</a:t>
                      </a:r>
                      <a:r>
                        <a:rPr lang="en-US" sz="1400" b="1" dirty="0">
                          <a:solidFill>
                            <a:schemeClr val="tx1"/>
                          </a:solidFill>
                          <a:effectLst/>
                        </a:rPr>
                        <a:t> </a:t>
                      </a:r>
                    </a:p>
                    <a:p>
                      <a:pPr marL="0" marR="0" algn="ctr">
                        <a:lnSpc>
                          <a:spcPct val="107000"/>
                        </a:lnSpc>
                        <a:spcBef>
                          <a:spcPts val="0"/>
                        </a:spcBef>
                        <a:spcAft>
                          <a:spcPts val="800"/>
                        </a:spcAft>
                      </a:pPr>
                      <a:r>
                        <a:rPr lang="en-US" sz="1400" b="1" dirty="0">
                          <a:solidFill>
                            <a:schemeClr val="tx1"/>
                          </a:solidFill>
                          <a:effectLst/>
                        </a:rPr>
                        <a:t> </a:t>
                      </a:r>
                    </a:p>
                    <a:p>
                      <a:pPr marL="0" marR="0" algn="ctr">
                        <a:lnSpc>
                          <a:spcPct val="107000"/>
                        </a:lnSpc>
                        <a:spcBef>
                          <a:spcPts val="0"/>
                        </a:spcBef>
                        <a:spcAft>
                          <a:spcPts val="800"/>
                        </a:spcAft>
                      </a:pPr>
                      <a:r>
                        <a:rPr lang="en-US" sz="1400" b="1" dirty="0">
                          <a:solidFill>
                            <a:schemeClr val="tx1"/>
                          </a:solidFill>
                          <a:effectLst/>
                        </a:rPr>
                        <a:t> </a:t>
                      </a:r>
                      <a:endParaRPr lang="en-US"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FF99"/>
                    </a:solidFill>
                  </a:tcPr>
                </a:tc>
                <a:tc>
                  <a:txBody>
                    <a:bodyPr/>
                    <a:lstStyle/>
                    <a:p>
                      <a:pPr marL="0" marR="0" algn="ctr">
                        <a:lnSpc>
                          <a:spcPct val="107000"/>
                        </a:lnSpc>
                        <a:spcBef>
                          <a:spcPts val="0"/>
                        </a:spcBef>
                        <a:spcAft>
                          <a:spcPts val="800"/>
                        </a:spcAft>
                      </a:pPr>
                      <a:endParaRPr lang="en-US" sz="1400" b="1" dirty="0">
                        <a:solidFill>
                          <a:schemeClr val="tx1"/>
                        </a:solidFill>
                        <a:effectLst/>
                      </a:endParaRPr>
                    </a:p>
                    <a:p>
                      <a:pPr marL="0" marR="0" algn="ctr">
                        <a:lnSpc>
                          <a:spcPct val="107000"/>
                        </a:lnSpc>
                        <a:spcBef>
                          <a:spcPts val="0"/>
                        </a:spcBef>
                        <a:spcAft>
                          <a:spcPts val="800"/>
                        </a:spcAft>
                      </a:pPr>
                      <a:endParaRPr lang="en-US" sz="1400" b="1" dirty="0">
                        <a:solidFill>
                          <a:schemeClr val="tx1"/>
                        </a:solidFill>
                        <a:effectLst/>
                      </a:endParaRP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Writing on the board and announcing to the class the next activity.</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Secret signal if she wants the teacher’s attention.</a:t>
                      </a:r>
                    </a:p>
                    <a:p>
                      <a:pPr marL="0" marR="0" algn="ctr">
                        <a:lnSpc>
                          <a:spcPct val="107000"/>
                        </a:lnSpc>
                        <a:spcBef>
                          <a:spcPts val="0"/>
                        </a:spcBef>
                        <a:spcAft>
                          <a:spcPts val="800"/>
                        </a:spcAft>
                      </a:pPr>
                      <a:r>
                        <a:rPr lang="en-US" sz="1400" b="1" dirty="0">
                          <a:solidFill>
                            <a:schemeClr val="tx1"/>
                          </a:solidFill>
                          <a:effectLst/>
                        </a:rPr>
                        <a:t> </a:t>
                      </a:r>
                      <a:endParaRPr lang="en-US"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ECFF"/>
                    </a:solidFill>
                  </a:tcPr>
                </a:tc>
                <a:tc>
                  <a:txBody>
                    <a:bodyPr/>
                    <a:lstStyle/>
                    <a:p>
                      <a:pPr marL="0" marR="0" algn="ctr">
                        <a:lnSpc>
                          <a:spcPct val="107000"/>
                        </a:lnSpc>
                        <a:spcBef>
                          <a:spcPts val="0"/>
                        </a:spcBef>
                        <a:spcAft>
                          <a:spcPts val="800"/>
                        </a:spcAft>
                      </a:pPr>
                      <a:endParaRPr lang="en-US" sz="1400" b="1" dirty="0">
                        <a:solidFill>
                          <a:schemeClr val="tx1"/>
                        </a:solidFill>
                        <a:effectLst/>
                      </a:endParaRPr>
                    </a:p>
                    <a:p>
                      <a:pPr marL="0" marR="0" algn="ctr">
                        <a:lnSpc>
                          <a:spcPct val="107000"/>
                        </a:lnSpc>
                        <a:spcBef>
                          <a:spcPts val="0"/>
                        </a:spcBef>
                        <a:spcAft>
                          <a:spcPts val="800"/>
                        </a:spcAft>
                      </a:pPr>
                      <a:endParaRPr lang="en-US" sz="1400" b="1" dirty="0">
                        <a:solidFill>
                          <a:schemeClr val="tx1"/>
                        </a:solidFill>
                        <a:effectLst/>
                      </a:endParaRP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She’s getting pre-corrects of attention from the teacher prior to her Vanna White duties.</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Teacher gives a ton of attention for appropriate behavior.</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Teacher ignores burping. The minute she is quiet- she gets attention.</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If needed private conversation.</a:t>
                      </a:r>
                      <a:r>
                        <a:rPr lang="en-US" sz="1400" b="1" dirty="0">
                          <a:solidFill>
                            <a:schemeClr val="tx1"/>
                          </a:solidFill>
                          <a:effectLst/>
                        </a:rPr>
                        <a:t> </a:t>
                      </a:r>
                      <a:endParaRPr lang="en-US"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2936212699"/>
                  </a:ext>
                </a:extLst>
              </a:tr>
            </a:tbl>
          </a:graphicData>
        </a:graphic>
      </p:graphicFrame>
    </p:spTree>
    <p:extLst>
      <p:ext uri="{BB962C8B-B14F-4D97-AF65-F5344CB8AC3E}">
        <p14:creationId xmlns:p14="http://schemas.microsoft.com/office/powerpoint/2010/main" val="980149471"/>
      </p:ext>
    </p:extLst>
  </p:cSld>
  <p:clrMapOvr>
    <a:masterClrMapping/>
  </p:clrMapOvr>
  <mc:AlternateContent xmlns:mc="http://schemas.openxmlformats.org/markup-compatibility/2006" xmlns:p14="http://schemas.microsoft.com/office/powerpoint/2010/main">
    <mc:Choice Requires="p14">
      <p:transition spd="slow" p14:dur="2000" advTm="382648"/>
    </mc:Choice>
    <mc:Fallback xmlns="">
      <p:transition spd="slow" advTm="382648"/>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80226" name="Rectangle 4"/>
          <p:cNvSpPr>
            <a:spLocks noChangeArrowheads="1"/>
          </p:cNvSpPr>
          <p:nvPr/>
        </p:nvSpPr>
        <p:spPr bwMode="auto">
          <a:xfrm>
            <a:off x="990600" y="1700213"/>
            <a:ext cx="7650163"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spcBef>
                <a:spcPct val="0"/>
              </a:spcBef>
              <a:buFontTx/>
              <a:buNone/>
            </a:pPr>
            <a:endParaRPr lang="en-US" altLang="en-US" sz="1800">
              <a:solidFill>
                <a:srgbClr val="000000"/>
              </a:solidFill>
              <a:cs typeface="Arial" panose="020B0604020202020204" pitchFamily="34" charset="0"/>
            </a:endParaRPr>
          </a:p>
        </p:txBody>
      </p:sp>
      <p:sp>
        <p:nvSpPr>
          <p:cNvPr id="180227" name="Rectangle 5"/>
          <p:cNvSpPr>
            <a:spLocks noChangeArrowheads="1"/>
          </p:cNvSpPr>
          <p:nvPr/>
        </p:nvSpPr>
        <p:spPr bwMode="auto">
          <a:xfrm>
            <a:off x="990600" y="2105025"/>
            <a:ext cx="1557338" cy="1538288"/>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event or setting takes place prior to the target behavior? (Antecedent)</a:t>
            </a:r>
          </a:p>
        </p:txBody>
      </p:sp>
      <p:sp>
        <p:nvSpPr>
          <p:cNvPr id="180228" name="Rectangle 6"/>
          <p:cNvSpPr>
            <a:spLocks noChangeArrowheads="1"/>
          </p:cNvSpPr>
          <p:nvPr/>
        </p:nvSpPr>
        <p:spPr bwMode="auto">
          <a:xfrm>
            <a:off x="3136900" y="2333625"/>
            <a:ext cx="1763713" cy="1466850"/>
          </a:xfrm>
          <a:prstGeom prst="rect">
            <a:avLst/>
          </a:prstGeom>
          <a:solidFill>
            <a:srgbClr val="FFFFFF"/>
          </a:solidFill>
          <a:ln w="571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behavior are you targeting to change? (Behavior)</a:t>
            </a:r>
          </a:p>
        </p:txBody>
      </p:sp>
      <p:sp>
        <p:nvSpPr>
          <p:cNvPr id="180229" name="Rectangle 7"/>
          <p:cNvSpPr>
            <a:spLocks noChangeArrowheads="1"/>
          </p:cNvSpPr>
          <p:nvPr/>
        </p:nvSpPr>
        <p:spPr bwMode="auto">
          <a:xfrm>
            <a:off x="5580063" y="1765300"/>
            <a:ext cx="1920875" cy="1851025"/>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adult or peer behaviors are reinforcing this behavior? (Negative or positive reinforcement) (Consequences)</a:t>
            </a:r>
          </a:p>
        </p:txBody>
      </p:sp>
      <p:cxnSp>
        <p:nvCxnSpPr>
          <p:cNvPr id="180230" name="Line 26"/>
          <p:cNvCxnSpPr>
            <a:cxnSpLocks noChangeShapeType="1"/>
          </p:cNvCxnSpPr>
          <p:nvPr/>
        </p:nvCxnSpPr>
        <p:spPr bwMode="auto">
          <a:xfrm flipH="1">
            <a:off x="2525713" y="2822575"/>
            <a:ext cx="611187" cy="3333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0231" name="Line 27"/>
          <p:cNvCxnSpPr>
            <a:cxnSpLocks noChangeShapeType="1"/>
          </p:cNvCxnSpPr>
          <p:nvPr/>
        </p:nvCxnSpPr>
        <p:spPr bwMode="auto">
          <a:xfrm>
            <a:off x="4921250" y="2878138"/>
            <a:ext cx="642938" cy="1587"/>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0232" name="Line 28"/>
          <p:cNvCxnSpPr>
            <a:cxnSpLocks noChangeShapeType="1"/>
          </p:cNvCxnSpPr>
          <p:nvPr/>
        </p:nvCxnSpPr>
        <p:spPr bwMode="auto">
          <a:xfrm flipV="1">
            <a:off x="3617913" y="1700213"/>
            <a:ext cx="1587" cy="573087"/>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0233" name="Rectangle 11"/>
          <p:cNvSpPr>
            <a:spLocks noChangeArrowheads="1"/>
          </p:cNvSpPr>
          <p:nvPr/>
        </p:nvSpPr>
        <p:spPr bwMode="auto">
          <a:xfrm>
            <a:off x="990600" y="4238625"/>
            <a:ext cx="1806575" cy="2589213"/>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settings/contexts/antecedents can you modify to make proactive changes in the environment to make the target behavior unnecessary?</a:t>
            </a:r>
          </a:p>
        </p:txBody>
      </p:sp>
      <p:cxnSp>
        <p:nvCxnSpPr>
          <p:cNvPr id="180234" name="Line 30"/>
          <p:cNvCxnSpPr>
            <a:cxnSpLocks noChangeShapeType="1"/>
          </p:cNvCxnSpPr>
          <p:nvPr/>
        </p:nvCxnSpPr>
        <p:spPr bwMode="auto">
          <a:xfrm flipH="1" flipV="1">
            <a:off x="2019300" y="3643313"/>
            <a:ext cx="342900" cy="5715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0235" name="Rectangle 13"/>
          <p:cNvSpPr>
            <a:spLocks noChangeArrowheads="1"/>
          </p:cNvSpPr>
          <p:nvPr/>
        </p:nvSpPr>
        <p:spPr bwMode="auto">
          <a:xfrm>
            <a:off x="3344863" y="4097338"/>
            <a:ext cx="1657350" cy="27305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new behaviors might you teach to the student to replace the current target behaviors?</a:t>
            </a:r>
          </a:p>
        </p:txBody>
      </p:sp>
      <p:cxnSp>
        <p:nvCxnSpPr>
          <p:cNvPr id="180236" name="Line 32"/>
          <p:cNvCxnSpPr>
            <a:cxnSpLocks noChangeShapeType="1"/>
          </p:cNvCxnSpPr>
          <p:nvPr/>
        </p:nvCxnSpPr>
        <p:spPr bwMode="auto">
          <a:xfrm flipH="1" flipV="1">
            <a:off x="4232275" y="3554413"/>
            <a:ext cx="230188" cy="57467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0237" name="Rectangle 15"/>
          <p:cNvSpPr>
            <a:spLocks noChangeArrowheads="1"/>
          </p:cNvSpPr>
          <p:nvPr/>
        </p:nvSpPr>
        <p:spPr bwMode="auto">
          <a:xfrm>
            <a:off x="5694363" y="4097338"/>
            <a:ext cx="1628775" cy="291465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How might you change the adult behavior regarding the original target behavior and the new replacement behaviors?</a:t>
            </a:r>
          </a:p>
        </p:txBody>
      </p:sp>
      <p:cxnSp>
        <p:nvCxnSpPr>
          <p:cNvPr id="180238" name="Line 34"/>
          <p:cNvCxnSpPr>
            <a:cxnSpLocks noChangeShapeType="1"/>
          </p:cNvCxnSpPr>
          <p:nvPr/>
        </p:nvCxnSpPr>
        <p:spPr bwMode="auto">
          <a:xfrm flipH="1" flipV="1">
            <a:off x="7094538" y="1230313"/>
            <a:ext cx="228600" cy="5715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 name="Text Box 242711"/>
          <p:cNvSpPr txBox="1"/>
          <p:nvPr/>
        </p:nvSpPr>
        <p:spPr>
          <a:xfrm>
            <a:off x="2291829" y="3353578"/>
            <a:ext cx="273050" cy="450215"/>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2</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9" name="Text Box 242711"/>
          <p:cNvSpPr txBox="1"/>
          <p:nvPr/>
        </p:nvSpPr>
        <p:spPr>
          <a:xfrm>
            <a:off x="7244829" y="3274176"/>
            <a:ext cx="273050" cy="450215"/>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3</a:t>
            </a:r>
            <a:endParaRPr lang="en-US" sz="12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20" name="Text Box 24"/>
          <p:cNvSpPr txBox="1"/>
          <p:nvPr/>
        </p:nvSpPr>
        <p:spPr>
          <a:xfrm>
            <a:off x="4640263" y="3490913"/>
            <a:ext cx="206375" cy="414337"/>
          </a:xfrm>
          <a:prstGeom prst="rect">
            <a:avLst/>
          </a:prstGeom>
          <a:noFill/>
        </p:spPr>
        <p:txBody>
          <a:bodyPr anchor="ctr">
            <a:spAutoFit/>
          </a:bodyPr>
          <a:lstStyle/>
          <a:p>
            <a:pPr algn="just" eaLnBrk="0" hangingPunct="0">
              <a:spcBef>
                <a:spcPts val="0"/>
              </a:spcBef>
              <a:spcAft>
                <a:spcPts val="0"/>
              </a:spcAft>
              <a:defRPr/>
            </a:pPr>
            <a:r>
              <a:rPr lang="en-US" sz="2000">
                <a:solidFill>
                  <a:srgbClr val="000000"/>
                </a:solidFill>
                <a:effectLst>
                  <a:outerShdw blurRad="38100" dist="19050" dir="2700000" algn="tl" rotWithShape="0">
                    <a:srgbClr val="000000">
                      <a:alpha val="40000"/>
                    </a:srgbClr>
                  </a:outerShdw>
                </a:effectLst>
                <a:latin typeface="Times New Roman" panose="02020603050405020304" pitchFamily="18" charset="0"/>
                <a:ea typeface="Times New Roman" panose="02020603050405020304" pitchFamily="18" charset="0"/>
                <a:cs typeface="Arial" panose="020B0604020202020204" pitchFamily="34" charset="0"/>
              </a:rPr>
              <a:t>1   </a:t>
            </a:r>
            <a:endParaRPr lang="en-US" sz="120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80242" name="Rectangle 37"/>
          <p:cNvSpPr>
            <a:spLocks noChangeArrowheads="1"/>
          </p:cNvSpPr>
          <p:nvPr/>
        </p:nvSpPr>
        <p:spPr bwMode="auto">
          <a:xfrm>
            <a:off x="2241550" y="711200"/>
            <a:ext cx="2246313" cy="1011238"/>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07000"/>
              </a:lnSpc>
              <a:spcBef>
                <a:spcPct val="0"/>
              </a:spcBef>
              <a:spcAft>
                <a:spcPts val="800"/>
              </a:spcAft>
              <a:buFontTx/>
              <a:buNone/>
            </a:pPr>
            <a:r>
              <a:rPr lang="en-US" altLang="en-US" sz="1100">
                <a:solidFill>
                  <a:srgbClr val="000000"/>
                </a:solidFill>
                <a:latin typeface="Calibri" panose="020F0502020204030204" pitchFamily="34" charset="0"/>
                <a:ea typeface="Calibri" panose="020F0502020204030204" pitchFamily="34" charset="0"/>
                <a:cs typeface="Times New Roman" panose="02020603050405020304" pitchFamily="18" charset="0"/>
              </a:rPr>
              <a:t>What is the goal behavior?</a:t>
            </a:r>
          </a:p>
        </p:txBody>
      </p:sp>
      <p:cxnSp>
        <p:nvCxnSpPr>
          <p:cNvPr id="180243" name="Straight Connector 38"/>
          <p:cNvCxnSpPr>
            <a:cxnSpLocks noChangeShapeType="1"/>
          </p:cNvCxnSpPr>
          <p:nvPr/>
        </p:nvCxnSpPr>
        <p:spPr bwMode="auto">
          <a:xfrm flipH="1">
            <a:off x="4530725" y="784225"/>
            <a:ext cx="1027113" cy="3429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0" name="Text Box 242709"/>
          <p:cNvSpPr txBox="1"/>
          <p:nvPr/>
        </p:nvSpPr>
        <p:spPr>
          <a:xfrm>
            <a:off x="5559425" y="120650"/>
            <a:ext cx="2051050" cy="110966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eaLnBrk="0" hangingPunct="0">
              <a:lnSpc>
                <a:spcPct val="107000"/>
              </a:lnSpc>
              <a:spcBef>
                <a:spcPts val="0"/>
              </a:spcBef>
              <a:spcAft>
                <a:spcPts val="800"/>
              </a:spcAft>
              <a:defRPr/>
            </a:pPr>
            <a:r>
              <a:rPr lang="en-US" sz="1100">
                <a:solidFill>
                  <a:srgbClr val="000000"/>
                </a:solidFill>
                <a:ea typeface="Calibri" panose="020F0502020204030204" pitchFamily="34" charset="0"/>
                <a:cs typeface="Times New Roman" panose="02020603050405020304" pitchFamily="18" charset="0"/>
              </a:rPr>
              <a:t>What adult or peer behaviors will reinforce this behavior in the long term?</a:t>
            </a:r>
          </a:p>
        </p:txBody>
      </p:sp>
      <p:sp>
        <p:nvSpPr>
          <p:cNvPr id="41" name="Text Box 242711"/>
          <p:cNvSpPr txBox="1"/>
          <p:nvPr/>
        </p:nvSpPr>
        <p:spPr>
          <a:xfrm>
            <a:off x="2442187" y="6431437"/>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4</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2" name="Text Box 242711"/>
          <p:cNvSpPr txBox="1"/>
          <p:nvPr/>
        </p:nvSpPr>
        <p:spPr>
          <a:xfrm>
            <a:off x="4677821" y="6511031"/>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5</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3" name="Text Box 242711"/>
          <p:cNvSpPr txBox="1"/>
          <p:nvPr/>
        </p:nvSpPr>
        <p:spPr>
          <a:xfrm>
            <a:off x="6968791" y="6431437"/>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6</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4" name="Text Box 242711"/>
          <p:cNvSpPr txBox="1"/>
          <p:nvPr/>
        </p:nvSpPr>
        <p:spPr>
          <a:xfrm>
            <a:off x="4185723" y="1390388"/>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7</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45" name="Text Box 242711"/>
          <p:cNvSpPr txBox="1"/>
          <p:nvPr/>
        </p:nvSpPr>
        <p:spPr>
          <a:xfrm>
            <a:off x="7323538" y="906962"/>
            <a:ext cx="276038" cy="309893"/>
          </a:xfrm>
          <a:prstGeom prst="rect">
            <a:avLst/>
          </a:prstGeom>
          <a:noFill/>
          <a:ln>
            <a:noFill/>
          </a:ln>
          <a:effectLst/>
        </p:spPr>
        <p:txBody>
          <a:bodyPr wrap="none">
            <a:spAutoFit/>
          </a:bodyPr>
          <a:lstStyle/>
          <a:p>
            <a:pPr algn="ctr" eaLnBrk="0" hangingPunct="0">
              <a:lnSpc>
                <a:spcPct val="106000"/>
              </a:lnSpc>
              <a:spcBef>
                <a:spcPts val="0"/>
              </a:spcBef>
              <a:spcAft>
                <a:spcPts val="800"/>
              </a:spcAft>
              <a:defRPr/>
            </a:pPr>
            <a:r>
              <a:rPr lang="en-US" sz="1400" dirty="0">
                <a:ln w="9525" cap="flat" cmpd="sng" algn="ctr">
                  <a:solidFill>
                    <a:srgbClr val="000000"/>
                  </a:solidFill>
                  <a:prstDash val="solid"/>
                  <a:round/>
                </a:ln>
                <a:solidFill>
                  <a:srgbClr val="000000"/>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8</a:t>
            </a:r>
            <a:endParaRPr lang="en-US" sz="1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26" name="Rectangle 25"/>
          <p:cNvSpPr/>
          <p:nvPr/>
        </p:nvSpPr>
        <p:spPr>
          <a:xfrm>
            <a:off x="1174664" y="2941435"/>
            <a:ext cx="1231940" cy="369332"/>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New Task</a:t>
            </a:r>
          </a:p>
        </p:txBody>
      </p:sp>
      <p:sp>
        <p:nvSpPr>
          <p:cNvPr id="27" name="Rectangle 26"/>
          <p:cNvSpPr/>
          <p:nvPr/>
        </p:nvSpPr>
        <p:spPr>
          <a:xfrm>
            <a:off x="3114894" y="2938901"/>
            <a:ext cx="1838965" cy="646331"/>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Physical Horse</a:t>
            </a:r>
          </a:p>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Play</a:t>
            </a:r>
          </a:p>
        </p:txBody>
      </p:sp>
      <p:sp>
        <p:nvSpPr>
          <p:cNvPr id="28" name="Rectangle 27"/>
          <p:cNvSpPr/>
          <p:nvPr/>
        </p:nvSpPr>
        <p:spPr>
          <a:xfrm>
            <a:off x="5994552" y="2787180"/>
            <a:ext cx="992580" cy="369332"/>
          </a:xfrm>
          <a:prstGeom prst="rect">
            <a:avLst/>
          </a:prstGeom>
          <a:noFill/>
        </p:spPr>
        <p:txBody>
          <a:bodyPr wrap="none">
            <a:spAutoFit/>
          </a:bodyPr>
          <a:lstStyle/>
          <a:p>
            <a:pPr algn="ctr" eaLnBrk="0" hangingPunct="0">
              <a:defRPr/>
            </a:pPr>
            <a:r>
              <a:rPr lang="en-US" b="1" dirty="0">
                <a:ln w="22225">
                  <a:solidFill>
                    <a:srgbClr val="333399"/>
                  </a:solidFill>
                  <a:prstDash val="solid"/>
                </a:ln>
                <a:solidFill>
                  <a:srgbClr val="333399">
                    <a:lumMod val="40000"/>
                    <a:lumOff val="60000"/>
                  </a:srgbClr>
                </a:solidFill>
                <a:cs typeface="Arial" panose="020B0604020202020204" pitchFamily="34" charset="0"/>
              </a:rPr>
              <a:t>Escape</a:t>
            </a:r>
          </a:p>
        </p:txBody>
      </p:sp>
    </p:spTree>
    <p:extLst>
      <p:ext uri="{BB962C8B-B14F-4D97-AF65-F5344CB8AC3E}">
        <p14:creationId xmlns:p14="http://schemas.microsoft.com/office/powerpoint/2010/main" val="3867582154"/>
      </p:ext>
    </p:extLst>
  </p:cSld>
  <p:clrMapOvr>
    <a:masterClrMapping/>
  </p:clrMapOvr>
  <mc:AlternateContent xmlns:mc="http://schemas.openxmlformats.org/markup-compatibility/2006" xmlns:p14="http://schemas.microsoft.com/office/powerpoint/2010/main">
    <mc:Choice Requires="p14">
      <p:transition spd="slow" p14:dur="2000" advTm="21520"/>
    </mc:Choice>
    <mc:Fallback xmlns="">
      <p:transition spd="slow" advTm="2152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25- Triple T- Triple R Chart</a:t>
            </a:r>
          </a:p>
        </p:txBody>
      </p:sp>
      <p:graphicFrame>
        <p:nvGraphicFramePr>
          <p:cNvPr id="3" name="Table 2"/>
          <p:cNvGraphicFramePr>
            <a:graphicFrameLocks noGrp="1"/>
          </p:cNvGraphicFramePr>
          <p:nvPr>
            <p:extLst>
              <p:ext uri="{D42A27DB-BD31-4B8C-83A1-F6EECF244321}">
                <p14:modId xmlns:p14="http://schemas.microsoft.com/office/powerpoint/2010/main" val="3400588641"/>
              </p:ext>
            </p:extLst>
          </p:nvPr>
        </p:nvGraphicFramePr>
        <p:xfrm>
          <a:off x="457200" y="1270001"/>
          <a:ext cx="8077199" cy="4731853"/>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3034539117"/>
                    </a:ext>
                  </a:extLst>
                </a:gridCol>
                <a:gridCol w="3048000">
                  <a:extLst>
                    <a:ext uri="{9D8B030D-6E8A-4147-A177-3AD203B41FA5}">
                      <a16:colId xmlns:a16="http://schemas.microsoft.com/office/drawing/2014/main" val="4087045816"/>
                    </a:ext>
                  </a:extLst>
                </a:gridCol>
                <a:gridCol w="2133599">
                  <a:extLst>
                    <a:ext uri="{9D8B030D-6E8A-4147-A177-3AD203B41FA5}">
                      <a16:colId xmlns:a16="http://schemas.microsoft.com/office/drawing/2014/main" val="3819188817"/>
                    </a:ext>
                  </a:extLst>
                </a:gridCol>
              </a:tblGrid>
              <a:tr h="277949">
                <a:tc>
                  <a:txBody>
                    <a:bodyPr/>
                    <a:lstStyle/>
                    <a:p>
                      <a:pPr marL="0" marR="0" algn="ctr">
                        <a:lnSpc>
                          <a:spcPct val="107000"/>
                        </a:lnSpc>
                        <a:spcBef>
                          <a:spcPts val="0"/>
                        </a:spcBef>
                        <a:spcAft>
                          <a:spcPts val="800"/>
                        </a:spcAft>
                      </a:pPr>
                      <a:r>
                        <a:rPr lang="en-US" sz="1400" b="1" dirty="0">
                          <a:effectLst/>
                        </a:rPr>
                        <a:t>Trigger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92D050"/>
                    </a:solidFill>
                  </a:tcPr>
                </a:tc>
                <a:tc>
                  <a:txBody>
                    <a:bodyPr/>
                    <a:lstStyle/>
                    <a:p>
                      <a:pPr marL="0" marR="0" algn="ctr">
                        <a:lnSpc>
                          <a:spcPct val="107000"/>
                        </a:lnSpc>
                        <a:spcBef>
                          <a:spcPts val="0"/>
                        </a:spcBef>
                        <a:spcAft>
                          <a:spcPts val="800"/>
                        </a:spcAft>
                      </a:pPr>
                      <a:r>
                        <a:rPr lang="en-US" sz="1400" b="1" dirty="0">
                          <a:effectLst/>
                        </a:rPr>
                        <a:t>Target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00B0F0"/>
                    </a:solidFill>
                  </a:tcPr>
                </a:tc>
                <a:tc>
                  <a:txBody>
                    <a:bodyPr/>
                    <a:lstStyle/>
                    <a:p>
                      <a:pPr marL="0" marR="0" algn="ctr">
                        <a:lnSpc>
                          <a:spcPct val="107000"/>
                        </a:lnSpc>
                        <a:spcBef>
                          <a:spcPts val="0"/>
                        </a:spcBef>
                        <a:spcAft>
                          <a:spcPts val="800"/>
                        </a:spcAft>
                      </a:pPr>
                      <a:r>
                        <a:rPr lang="en-US" sz="1400" b="1">
                          <a:effectLst/>
                        </a:rPr>
                        <a:t>impacT</a:t>
                      </a:r>
                      <a:endParaRPr lang="en-US"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4124093652"/>
                  </a:ext>
                </a:extLst>
              </a:tr>
              <a:tr h="656709">
                <a:tc>
                  <a:txBody>
                    <a:bodyPr/>
                    <a:lstStyle/>
                    <a:p>
                      <a:pPr marL="0" marR="0" algn="ctr">
                        <a:lnSpc>
                          <a:spcPct val="107000"/>
                        </a:lnSpc>
                        <a:spcBef>
                          <a:spcPts val="0"/>
                        </a:spcBef>
                        <a:spcAft>
                          <a:spcPts val="800"/>
                        </a:spcAft>
                      </a:pPr>
                      <a:r>
                        <a:rPr lang="en-US" sz="1400" b="1" dirty="0">
                          <a:effectLst/>
                        </a:rPr>
                        <a:t>When there is a new task that involves reading</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FF99"/>
                    </a:solidFill>
                  </a:tcPr>
                </a:tc>
                <a:tc>
                  <a:txBody>
                    <a:bodyPr/>
                    <a:lstStyle/>
                    <a:p>
                      <a:pPr marL="0" marR="0" algn="ctr">
                        <a:lnSpc>
                          <a:spcPct val="107000"/>
                        </a:lnSpc>
                        <a:spcBef>
                          <a:spcPts val="0"/>
                        </a:spcBef>
                        <a:spcAft>
                          <a:spcPts val="800"/>
                        </a:spcAft>
                      </a:pPr>
                      <a:r>
                        <a:rPr lang="en-US" sz="1400" b="1" dirty="0">
                          <a:effectLst/>
                        </a:rPr>
                        <a:t>Scout engages in horseplay</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ECFF"/>
                    </a:solidFill>
                  </a:tcPr>
                </a:tc>
                <a:tc>
                  <a:txBody>
                    <a:bodyPr/>
                    <a:lstStyle/>
                    <a:p>
                      <a:pPr marL="0" marR="0" algn="ctr">
                        <a:lnSpc>
                          <a:spcPct val="107000"/>
                        </a:lnSpc>
                        <a:spcBef>
                          <a:spcPts val="0"/>
                        </a:spcBef>
                        <a:spcAft>
                          <a:spcPts val="800"/>
                        </a:spcAft>
                      </a:pPr>
                      <a:r>
                        <a:rPr lang="en-US" sz="1400" b="1" dirty="0">
                          <a:effectLst/>
                        </a:rPr>
                        <a:t>To escape work.</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3607018229"/>
                  </a:ext>
                </a:extLst>
              </a:tr>
              <a:tr h="314369">
                <a:tc>
                  <a:txBody>
                    <a:bodyPr/>
                    <a:lstStyle/>
                    <a:p>
                      <a:pPr marL="0" marR="0" algn="ctr">
                        <a:lnSpc>
                          <a:spcPct val="107000"/>
                        </a:lnSpc>
                        <a:spcBef>
                          <a:spcPts val="0"/>
                        </a:spcBef>
                        <a:spcAft>
                          <a:spcPts val="0"/>
                        </a:spcAft>
                      </a:pPr>
                      <a:r>
                        <a:rPr lang="en-US" sz="1400" b="1" kern="1200" dirty="0">
                          <a:effectLst/>
                        </a:rPr>
                        <a:t>Revise the Environment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92D050"/>
                    </a:solidFill>
                  </a:tcPr>
                </a:tc>
                <a:tc>
                  <a:txBody>
                    <a:bodyPr/>
                    <a:lstStyle/>
                    <a:p>
                      <a:pPr marL="0" marR="0" algn="ctr">
                        <a:lnSpc>
                          <a:spcPct val="107000"/>
                        </a:lnSpc>
                        <a:spcBef>
                          <a:spcPts val="0"/>
                        </a:spcBef>
                        <a:spcAft>
                          <a:spcPts val="0"/>
                        </a:spcAft>
                      </a:pPr>
                      <a:r>
                        <a:rPr lang="en-US" sz="1400" b="1" kern="1200" dirty="0">
                          <a:effectLst/>
                        </a:rPr>
                        <a:t>Replace the Behavior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00B0F0"/>
                    </a:solidFill>
                  </a:tcPr>
                </a:tc>
                <a:tc>
                  <a:txBody>
                    <a:bodyPr/>
                    <a:lstStyle/>
                    <a:p>
                      <a:pPr marL="0" marR="0" algn="ctr">
                        <a:lnSpc>
                          <a:spcPct val="107000"/>
                        </a:lnSpc>
                        <a:spcBef>
                          <a:spcPts val="0"/>
                        </a:spcBef>
                        <a:spcAft>
                          <a:spcPts val="0"/>
                        </a:spcAft>
                      </a:pPr>
                      <a:r>
                        <a:rPr lang="en-US" sz="1400" b="1" kern="1200" dirty="0">
                          <a:effectLst/>
                        </a:rPr>
                        <a:t>Reframe the Response </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chemeClr val="accent1">
                        <a:lumMod val="60000"/>
                        <a:lumOff val="40000"/>
                      </a:schemeClr>
                    </a:solidFill>
                  </a:tcPr>
                </a:tc>
                <a:extLst>
                  <a:ext uri="{0D108BD9-81ED-4DB2-BD59-A6C34878D82A}">
                    <a16:rowId xmlns:a16="http://schemas.microsoft.com/office/drawing/2014/main" val="1158954283"/>
                  </a:ext>
                </a:extLst>
              </a:tr>
              <a:tr h="3482826">
                <a:tc>
                  <a:txBody>
                    <a:bodyPr/>
                    <a:lstStyle/>
                    <a:p>
                      <a:pPr marL="0" marR="0" algn="ctr">
                        <a:lnSpc>
                          <a:spcPct val="107000"/>
                        </a:lnSpc>
                        <a:spcBef>
                          <a:spcPts val="0"/>
                        </a:spcBef>
                        <a:spcAft>
                          <a:spcPts val="800"/>
                        </a:spcAft>
                      </a:pP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FF99"/>
                    </a:solidFill>
                  </a:tcPr>
                </a:tc>
                <a:tc>
                  <a:txBody>
                    <a:bodyPr/>
                    <a:lstStyle/>
                    <a:p>
                      <a:pPr marL="0" marR="0" algn="ctr">
                        <a:lnSpc>
                          <a:spcPct val="107000"/>
                        </a:lnSpc>
                        <a:spcBef>
                          <a:spcPts val="0"/>
                        </a:spcBef>
                        <a:spcAft>
                          <a:spcPts val="800"/>
                        </a:spcAft>
                      </a:pP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ECFF"/>
                    </a:solidFill>
                  </a:tcPr>
                </a:tc>
                <a:tc>
                  <a:txBody>
                    <a:bodyPr/>
                    <a:lstStyle/>
                    <a:p>
                      <a:pPr marL="0" marR="0" algn="ctr">
                        <a:lnSpc>
                          <a:spcPct val="107000"/>
                        </a:lnSpc>
                        <a:spcBef>
                          <a:spcPts val="0"/>
                        </a:spcBef>
                        <a:spcAft>
                          <a:spcPts val="800"/>
                        </a:spcAft>
                      </a:pP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2873678639"/>
                  </a:ext>
                </a:extLst>
              </a:tr>
            </a:tbl>
          </a:graphicData>
        </a:graphic>
      </p:graphicFrame>
    </p:spTree>
    <p:extLst>
      <p:ext uri="{BB962C8B-B14F-4D97-AF65-F5344CB8AC3E}">
        <p14:creationId xmlns:p14="http://schemas.microsoft.com/office/powerpoint/2010/main" val="3485607746"/>
      </p:ext>
    </p:extLst>
  </p:cSld>
  <p:clrMapOvr>
    <a:masterClrMapping/>
  </p:clrMapOvr>
  <mc:AlternateContent xmlns:mc="http://schemas.openxmlformats.org/markup-compatibility/2006" xmlns:p14="http://schemas.microsoft.com/office/powerpoint/2010/main">
    <mc:Choice Requires="p14">
      <p:transition spd="slow" p14:dur="2000" advTm="39209"/>
    </mc:Choice>
    <mc:Fallback xmlns="">
      <p:transition spd="slow" advTm="39209"/>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a:gsLst>
            <a:gs pos="57000">
              <a:schemeClr val="bg1">
                <a:lumMod val="7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25- Triple T- Triple R Chart</a:t>
            </a:r>
          </a:p>
        </p:txBody>
      </p:sp>
      <p:graphicFrame>
        <p:nvGraphicFramePr>
          <p:cNvPr id="3" name="Table 2"/>
          <p:cNvGraphicFramePr>
            <a:graphicFrameLocks noGrp="1"/>
          </p:cNvGraphicFramePr>
          <p:nvPr>
            <p:extLst>
              <p:ext uri="{D42A27DB-BD31-4B8C-83A1-F6EECF244321}">
                <p14:modId xmlns:p14="http://schemas.microsoft.com/office/powerpoint/2010/main" val="2958105015"/>
              </p:ext>
            </p:extLst>
          </p:nvPr>
        </p:nvGraphicFramePr>
        <p:xfrm>
          <a:off x="457200" y="1270001"/>
          <a:ext cx="8077199" cy="4731853"/>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3034539117"/>
                    </a:ext>
                  </a:extLst>
                </a:gridCol>
                <a:gridCol w="3048000">
                  <a:extLst>
                    <a:ext uri="{9D8B030D-6E8A-4147-A177-3AD203B41FA5}">
                      <a16:colId xmlns:a16="http://schemas.microsoft.com/office/drawing/2014/main" val="4087045816"/>
                    </a:ext>
                  </a:extLst>
                </a:gridCol>
                <a:gridCol w="2133599">
                  <a:extLst>
                    <a:ext uri="{9D8B030D-6E8A-4147-A177-3AD203B41FA5}">
                      <a16:colId xmlns:a16="http://schemas.microsoft.com/office/drawing/2014/main" val="3819188817"/>
                    </a:ext>
                  </a:extLst>
                </a:gridCol>
              </a:tblGrid>
              <a:tr h="277949">
                <a:tc>
                  <a:txBody>
                    <a:bodyPr/>
                    <a:lstStyle/>
                    <a:p>
                      <a:pPr marL="0" marR="0" algn="ctr">
                        <a:lnSpc>
                          <a:spcPct val="107000"/>
                        </a:lnSpc>
                        <a:spcBef>
                          <a:spcPts val="0"/>
                        </a:spcBef>
                        <a:spcAft>
                          <a:spcPts val="800"/>
                        </a:spcAft>
                      </a:pPr>
                      <a:r>
                        <a:rPr lang="en-US" sz="1400" b="1" dirty="0">
                          <a:effectLst/>
                        </a:rPr>
                        <a:t>Trigger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92D050"/>
                    </a:solidFill>
                  </a:tcPr>
                </a:tc>
                <a:tc>
                  <a:txBody>
                    <a:bodyPr/>
                    <a:lstStyle/>
                    <a:p>
                      <a:pPr marL="0" marR="0" algn="ctr">
                        <a:lnSpc>
                          <a:spcPct val="107000"/>
                        </a:lnSpc>
                        <a:spcBef>
                          <a:spcPts val="0"/>
                        </a:spcBef>
                        <a:spcAft>
                          <a:spcPts val="800"/>
                        </a:spcAft>
                      </a:pPr>
                      <a:r>
                        <a:rPr lang="en-US" sz="1400" b="1" dirty="0">
                          <a:effectLst/>
                        </a:rPr>
                        <a:t>Target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00B0F0"/>
                    </a:solidFill>
                  </a:tcPr>
                </a:tc>
                <a:tc>
                  <a:txBody>
                    <a:bodyPr/>
                    <a:lstStyle/>
                    <a:p>
                      <a:pPr marL="0" marR="0" algn="ctr">
                        <a:lnSpc>
                          <a:spcPct val="107000"/>
                        </a:lnSpc>
                        <a:spcBef>
                          <a:spcPts val="0"/>
                        </a:spcBef>
                        <a:spcAft>
                          <a:spcPts val="800"/>
                        </a:spcAft>
                      </a:pPr>
                      <a:r>
                        <a:rPr lang="en-US" sz="1400" b="1">
                          <a:effectLst/>
                        </a:rPr>
                        <a:t>impacT</a:t>
                      </a:r>
                      <a:endParaRPr lang="en-US"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4124093652"/>
                  </a:ext>
                </a:extLst>
              </a:tr>
              <a:tr h="656709">
                <a:tc>
                  <a:txBody>
                    <a:bodyPr/>
                    <a:lstStyle/>
                    <a:p>
                      <a:pPr marL="0" marR="0" algn="ctr">
                        <a:lnSpc>
                          <a:spcPct val="107000"/>
                        </a:lnSpc>
                        <a:spcBef>
                          <a:spcPts val="0"/>
                        </a:spcBef>
                        <a:spcAft>
                          <a:spcPts val="800"/>
                        </a:spcAft>
                      </a:pPr>
                      <a:r>
                        <a:rPr lang="en-US" sz="1400" b="1" dirty="0">
                          <a:effectLst/>
                        </a:rPr>
                        <a:t>When there is a new task that involves reading</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FF99"/>
                    </a:solidFill>
                  </a:tcPr>
                </a:tc>
                <a:tc>
                  <a:txBody>
                    <a:bodyPr/>
                    <a:lstStyle/>
                    <a:p>
                      <a:pPr marL="0" marR="0" algn="ctr">
                        <a:lnSpc>
                          <a:spcPct val="107000"/>
                        </a:lnSpc>
                        <a:spcBef>
                          <a:spcPts val="0"/>
                        </a:spcBef>
                        <a:spcAft>
                          <a:spcPts val="800"/>
                        </a:spcAft>
                      </a:pPr>
                      <a:r>
                        <a:rPr lang="en-US" sz="1400" b="1" dirty="0">
                          <a:effectLst/>
                        </a:rPr>
                        <a:t>Scout engages in horseplay</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ECFF"/>
                    </a:solidFill>
                  </a:tcPr>
                </a:tc>
                <a:tc>
                  <a:txBody>
                    <a:bodyPr/>
                    <a:lstStyle/>
                    <a:p>
                      <a:pPr marL="0" marR="0" algn="ctr">
                        <a:lnSpc>
                          <a:spcPct val="107000"/>
                        </a:lnSpc>
                        <a:spcBef>
                          <a:spcPts val="0"/>
                        </a:spcBef>
                        <a:spcAft>
                          <a:spcPts val="800"/>
                        </a:spcAft>
                      </a:pPr>
                      <a:r>
                        <a:rPr lang="en-US" sz="1400" b="1" dirty="0">
                          <a:effectLst/>
                        </a:rPr>
                        <a:t>To escape work.</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3607018229"/>
                  </a:ext>
                </a:extLst>
              </a:tr>
              <a:tr h="314369">
                <a:tc>
                  <a:txBody>
                    <a:bodyPr/>
                    <a:lstStyle/>
                    <a:p>
                      <a:pPr marL="0" marR="0" algn="ctr">
                        <a:lnSpc>
                          <a:spcPct val="107000"/>
                        </a:lnSpc>
                        <a:spcBef>
                          <a:spcPts val="0"/>
                        </a:spcBef>
                        <a:spcAft>
                          <a:spcPts val="0"/>
                        </a:spcAft>
                      </a:pPr>
                      <a:r>
                        <a:rPr lang="en-US" sz="1400" b="1" kern="1200" dirty="0">
                          <a:effectLst/>
                        </a:rPr>
                        <a:t>Revise the Environment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92D050"/>
                    </a:solidFill>
                  </a:tcPr>
                </a:tc>
                <a:tc>
                  <a:txBody>
                    <a:bodyPr/>
                    <a:lstStyle/>
                    <a:p>
                      <a:pPr marL="0" marR="0" algn="ctr">
                        <a:lnSpc>
                          <a:spcPct val="107000"/>
                        </a:lnSpc>
                        <a:spcBef>
                          <a:spcPts val="0"/>
                        </a:spcBef>
                        <a:spcAft>
                          <a:spcPts val="0"/>
                        </a:spcAft>
                      </a:pPr>
                      <a:r>
                        <a:rPr lang="en-US" sz="1400" b="1" kern="1200" dirty="0">
                          <a:effectLst/>
                        </a:rPr>
                        <a:t>Replace the Behavior</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00B0F0"/>
                    </a:solidFill>
                  </a:tcPr>
                </a:tc>
                <a:tc>
                  <a:txBody>
                    <a:bodyPr/>
                    <a:lstStyle/>
                    <a:p>
                      <a:pPr marL="0" marR="0" algn="ctr">
                        <a:lnSpc>
                          <a:spcPct val="107000"/>
                        </a:lnSpc>
                        <a:spcBef>
                          <a:spcPts val="0"/>
                        </a:spcBef>
                        <a:spcAft>
                          <a:spcPts val="0"/>
                        </a:spcAft>
                      </a:pPr>
                      <a:r>
                        <a:rPr lang="en-US" sz="1400" b="1" kern="1200" dirty="0">
                          <a:effectLst/>
                        </a:rPr>
                        <a:t>Reframe the Response </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chemeClr val="accent1">
                        <a:lumMod val="60000"/>
                        <a:lumOff val="40000"/>
                      </a:schemeClr>
                    </a:solidFill>
                  </a:tcPr>
                </a:tc>
                <a:extLst>
                  <a:ext uri="{0D108BD9-81ED-4DB2-BD59-A6C34878D82A}">
                    <a16:rowId xmlns:a16="http://schemas.microsoft.com/office/drawing/2014/main" val="1158954283"/>
                  </a:ext>
                </a:extLst>
              </a:tr>
              <a:tr h="3482826">
                <a:tc>
                  <a:txBody>
                    <a:bodyPr/>
                    <a:lstStyle/>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Pre-teach her the upcoming lessons in the privacy of her check-in/check-out room.</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She will know the first thing the teacher is going to ask for her anticipatory set.</a:t>
                      </a:r>
                    </a:p>
                    <a:p>
                      <a:pPr marL="0" marR="0" algn="ctr">
                        <a:lnSpc>
                          <a:spcPct val="107000"/>
                        </a:lnSpc>
                        <a:spcBef>
                          <a:spcPts val="0"/>
                        </a:spcBef>
                        <a:spcAft>
                          <a:spcPts val="800"/>
                        </a:spcAft>
                      </a:pPr>
                      <a:endParaRPr lang="en-US"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FF99"/>
                    </a:solidFill>
                  </a:tcPr>
                </a:tc>
                <a:tc>
                  <a:txBody>
                    <a:bodyPr/>
                    <a:lstStyle/>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Teach her to use her secret signal if she is stuck so she doesn’t resort to out of seat behavior.</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Keep some extra supplies over on a shelf and tell her if she is stuck to get up and go get one of those supplies. That will cue the teacher she needs help without disturbing the class.</a:t>
                      </a:r>
                    </a:p>
                    <a:p>
                      <a:pPr marL="0" marR="0" algn="ctr">
                        <a:lnSpc>
                          <a:spcPct val="107000"/>
                        </a:lnSpc>
                        <a:spcBef>
                          <a:spcPts val="0"/>
                        </a:spcBef>
                        <a:spcAft>
                          <a:spcPts val="800"/>
                        </a:spcAft>
                      </a:pPr>
                      <a:endParaRPr lang="en-US"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solidFill>
                      <a:srgbClr val="CCECFF"/>
                    </a:solidFill>
                  </a:tcPr>
                </a:tc>
                <a:tc>
                  <a:txBody>
                    <a:bodyPr/>
                    <a:lstStyle/>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Give tons of attention for working on seatwork.</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If she does “hit”, she loses choice at recess. She still goes to recess, but she cannot play four square which is her favorite game.</a:t>
                      </a:r>
                    </a:p>
                    <a:p>
                      <a:pPr eaLnBrk="0" hangingPunct="0">
                        <a:lnSpc>
                          <a:spcPct val="107000"/>
                        </a:lnSpc>
                        <a:spcBef>
                          <a:spcPct val="0"/>
                        </a:spcBef>
                        <a:spcAft>
                          <a:spcPts val="800"/>
                        </a:spcAft>
                        <a:buFontTx/>
                        <a:buNone/>
                      </a:pPr>
                      <a:r>
                        <a:rPr lang="en-US" alt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If she does work well, she can earn five free answers for the whole class on the assignment.</a:t>
                      </a:r>
                    </a:p>
                    <a:p>
                      <a:pPr marL="0" marR="0" algn="ctr">
                        <a:lnSpc>
                          <a:spcPct val="107000"/>
                        </a:lnSpc>
                        <a:spcBef>
                          <a:spcPts val="0"/>
                        </a:spcBef>
                        <a:spcAft>
                          <a:spcPts val="800"/>
                        </a:spcAft>
                      </a:pPr>
                      <a:endParaRPr lang="en-US" sz="1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667" marR="49667" marT="24833" marB="24833"/>
                </a:tc>
                <a:extLst>
                  <a:ext uri="{0D108BD9-81ED-4DB2-BD59-A6C34878D82A}">
                    <a16:rowId xmlns:a16="http://schemas.microsoft.com/office/drawing/2014/main" val="2873678639"/>
                  </a:ext>
                </a:extLst>
              </a:tr>
            </a:tbl>
          </a:graphicData>
        </a:graphic>
      </p:graphicFrame>
    </p:spTree>
    <p:extLst>
      <p:ext uri="{BB962C8B-B14F-4D97-AF65-F5344CB8AC3E}">
        <p14:creationId xmlns:p14="http://schemas.microsoft.com/office/powerpoint/2010/main" val="3906866815"/>
      </p:ext>
    </p:extLst>
  </p:cSld>
  <p:clrMapOvr>
    <a:masterClrMapping/>
  </p:clrMapOvr>
  <mc:AlternateContent xmlns:mc="http://schemas.openxmlformats.org/markup-compatibility/2006" xmlns:p14="http://schemas.microsoft.com/office/powerpoint/2010/main">
    <mc:Choice Requires="p14">
      <p:transition spd="slow" p14:dur="2000" advTm="241660"/>
    </mc:Choice>
    <mc:Fallback xmlns="">
      <p:transition spd="slow" advTm="24166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altLang="en-US"/>
              <a:t>Baseline</a:t>
            </a:r>
          </a:p>
        </p:txBody>
      </p:sp>
      <p:pic>
        <p:nvPicPr>
          <p:cNvPr id="182275" name="Picture 3" descr="behavior in minute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90600" y="2133600"/>
            <a:ext cx="7454900" cy="4303713"/>
          </a:xfrm>
        </p:spPr>
      </p:pic>
      <p:sp>
        <p:nvSpPr>
          <p:cNvPr id="182276" name="Line 4"/>
          <p:cNvSpPr>
            <a:spLocks noChangeShapeType="1"/>
          </p:cNvSpPr>
          <p:nvPr/>
        </p:nvSpPr>
        <p:spPr bwMode="auto">
          <a:xfrm>
            <a:off x="4800600" y="2057400"/>
            <a:ext cx="0" cy="4191000"/>
          </a:xfrm>
          <a:prstGeom prst="line">
            <a:avLst/>
          </a:prstGeom>
          <a:noFill/>
          <a:ln w="57150">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cs typeface="Arial" panose="020B0604020202020204" pitchFamily="34" charset="0"/>
            </a:endParaRPr>
          </a:p>
        </p:txBody>
      </p:sp>
      <p:sp>
        <p:nvSpPr>
          <p:cNvPr id="182277" name="Text Box 5"/>
          <p:cNvSpPr txBox="1">
            <a:spLocks noChangeArrowheads="1"/>
          </p:cNvSpPr>
          <p:nvPr/>
        </p:nvSpPr>
        <p:spPr bwMode="auto">
          <a:xfrm>
            <a:off x="1752600" y="4648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cs typeface="Arial" panose="020B0604020202020204" pitchFamily="34" charset="0"/>
              </a:rPr>
              <a:t>Baseline </a:t>
            </a:r>
          </a:p>
        </p:txBody>
      </p:sp>
      <p:sp>
        <p:nvSpPr>
          <p:cNvPr id="182278" name="Text Box 6"/>
          <p:cNvSpPr txBox="1">
            <a:spLocks noChangeArrowheads="1"/>
          </p:cNvSpPr>
          <p:nvPr/>
        </p:nvSpPr>
        <p:spPr bwMode="auto">
          <a:xfrm>
            <a:off x="5715000" y="47244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000000"/>
                </a:solidFill>
                <a:cs typeface="Arial" panose="020B0604020202020204" pitchFamily="34" charset="0"/>
              </a:rPr>
              <a:t>Intervention</a:t>
            </a:r>
          </a:p>
        </p:txBody>
      </p:sp>
    </p:spTree>
    <p:extLst>
      <p:ext uri="{BB962C8B-B14F-4D97-AF65-F5344CB8AC3E}">
        <p14:creationId xmlns:p14="http://schemas.microsoft.com/office/powerpoint/2010/main" val="3869236073"/>
      </p:ext>
    </p:extLst>
  </p:cSld>
  <p:clrMapOvr>
    <a:masterClrMapping/>
  </p:clrMapOvr>
  <p:transition advTm="60558"/>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en-US" altLang="en-US" dirty="0"/>
              <a:t>Formula </a:t>
            </a:r>
            <a:r>
              <a:rPr lang="en-US" altLang="en-US"/>
              <a:t>for Baseline-</a:t>
            </a:r>
            <a:endParaRPr lang="en-US" altLang="en-US" dirty="0"/>
          </a:p>
        </p:txBody>
      </p:sp>
      <p:sp>
        <p:nvSpPr>
          <p:cNvPr id="184323" name="Rectangle 3"/>
          <p:cNvSpPr>
            <a:spLocks noGrp="1" noChangeArrowheads="1"/>
          </p:cNvSpPr>
          <p:nvPr>
            <p:ph type="body" idx="1"/>
          </p:nvPr>
        </p:nvSpPr>
        <p:spPr>
          <a:xfrm>
            <a:off x="457200" y="1600200"/>
            <a:ext cx="7086600" cy="4876800"/>
          </a:xfrm>
          <a:solidFill>
            <a:schemeClr val="accent1"/>
          </a:solidFill>
          <a:ln w="57150">
            <a:solidFill>
              <a:schemeClr val="accent2"/>
            </a:solidFill>
            <a:miter lim="800000"/>
            <a:headEnd/>
            <a:tailEnd/>
          </a:ln>
        </p:spPr>
        <p:txBody>
          <a:bodyPr/>
          <a:lstStyle/>
          <a:p>
            <a:pPr eaLnBrk="1" hangingPunct="1">
              <a:buFontTx/>
              <a:buNone/>
            </a:pPr>
            <a:r>
              <a:rPr lang="en-US" altLang="en-US" sz="2000" dirty="0"/>
              <a:t>(I-B)/B= D*100</a:t>
            </a:r>
          </a:p>
          <a:p>
            <a:pPr eaLnBrk="1" hangingPunct="1">
              <a:buFontTx/>
              <a:buNone/>
            </a:pPr>
            <a:r>
              <a:rPr lang="en-US" altLang="en-US" sz="4400" dirty="0">
                <a:solidFill>
                  <a:srgbClr val="FF3300"/>
                </a:solidFill>
              </a:rPr>
              <a:t>I</a:t>
            </a:r>
            <a:r>
              <a:rPr lang="en-US" altLang="en-US" sz="2000" dirty="0"/>
              <a:t>ntervention Frequency = 3 times per day</a:t>
            </a:r>
          </a:p>
          <a:p>
            <a:pPr eaLnBrk="1" hangingPunct="1">
              <a:buFontTx/>
              <a:buNone/>
            </a:pPr>
            <a:r>
              <a:rPr lang="en-US" altLang="en-US" sz="4400" dirty="0">
                <a:solidFill>
                  <a:srgbClr val="FF3300"/>
                </a:solidFill>
              </a:rPr>
              <a:t>B</a:t>
            </a:r>
            <a:r>
              <a:rPr lang="en-US" altLang="en-US" sz="2000" dirty="0"/>
              <a:t>aseline Frequency = 34 times per day</a:t>
            </a:r>
          </a:p>
          <a:p>
            <a:pPr lvl="1" eaLnBrk="1" hangingPunct="1">
              <a:buFontTx/>
              <a:buNone/>
            </a:pPr>
            <a:r>
              <a:rPr lang="en-US" altLang="en-US" sz="2000" dirty="0"/>
              <a:t>3-34= -31    </a:t>
            </a:r>
          </a:p>
          <a:p>
            <a:pPr lvl="1" eaLnBrk="1" hangingPunct="1">
              <a:buFontTx/>
              <a:buNone/>
            </a:pPr>
            <a:r>
              <a:rPr lang="en-US" altLang="en-US" sz="2000" dirty="0"/>
              <a:t>-31/34= -.91176</a:t>
            </a:r>
          </a:p>
          <a:p>
            <a:pPr lvl="1" eaLnBrk="1" hangingPunct="1">
              <a:buFontTx/>
              <a:buNone/>
            </a:pPr>
            <a:r>
              <a:rPr lang="en-US" altLang="en-US" sz="2000" dirty="0"/>
              <a:t>-.91*100= </a:t>
            </a:r>
          </a:p>
          <a:p>
            <a:pPr eaLnBrk="1" hangingPunct="1">
              <a:buFontTx/>
              <a:buNone/>
            </a:pPr>
            <a:r>
              <a:rPr lang="en-US" altLang="en-US" sz="4400" dirty="0"/>
              <a:t>-91%</a:t>
            </a:r>
            <a:r>
              <a:rPr lang="en-US" altLang="en-US" sz="2000" dirty="0"/>
              <a:t> </a:t>
            </a:r>
            <a:r>
              <a:rPr lang="en-US" altLang="en-US" sz="4400" dirty="0">
                <a:solidFill>
                  <a:srgbClr val="FF3300"/>
                </a:solidFill>
              </a:rPr>
              <a:t>D</a:t>
            </a:r>
            <a:r>
              <a:rPr lang="en-US" altLang="en-US" sz="2000" dirty="0"/>
              <a:t>ecrease in Behavior</a:t>
            </a:r>
            <a:endParaRPr lang="en-US" altLang="en-US" dirty="0"/>
          </a:p>
        </p:txBody>
      </p:sp>
    </p:spTree>
    <p:extLst>
      <p:ext uri="{BB962C8B-B14F-4D97-AF65-F5344CB8AC3E}">
        <p14:creationId xmlns:p14="http://schemas.microsoft.com/office/powerpoint/2010/main" val="3920623055"/>
      </p:ext>
    </p:extLst>
  </p:cSld>
  <p:clrMapOvr>
    <a:masterClrMapping/>
  </p:clrMapOvr>
  <p:transition advTm="92017"/>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really need to change behavior: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4317791"/>
              </p:ext>
            </p:extLst>
          </p:nvPr>
        </p:nvGraphicFramePr>
        <p:xfrm>
          <a:off x="457200" y="2209800"/>
          <a:ext cx="8229600" cy="3599180"/>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r>
                        <a:rPr lang="en-US" b="1" dirty="0">
                          <a:solidFill>
                            <a:schemeClr val="tx1"/>
                          </a:solidFill>
                        </a:rPr>
                        <a:t>Trigger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b="1" dirty="0">
                          <a:solidFill>
                            <a:schemeClr val="tx1"/>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b="1" dirty="0">
                          <a:solidFill>
                            <a:schemeClr val="tx1"/>
                          </a:solidFill>
                        </a:rPr>
                        <a:t>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1120140">
                <a:tc>
                  <a:txBody>
                    <a:bodyPr/>
                    <a:lstStyle/>
                    <a:p>
                      <a:pPr algn="ctr"/>
                      <a:r>
                        <a:rPr lang="en-US" b="1" dirty="0">
                          <a:solidFill>
                            <a:schemeClr val="tx1"/>
                          </a:solidFill>
                        </a:rPr>
                        <a:t>These can be setting events which occurred in the near distant past or antecedent triggers which occur</a:t>
                      </a:r>
                      <a:r>
                        <a:rPr lang="en-US" b="1" baseline="0" dirty="0">
                          <a:solidFill>
                            <a:schemeClr val="tx1"/>
                          </a:solidFill>
                        </a:rPr>
                        <a:t> immediately before.</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b="1" dirty="0">
                          <a:solidFill>
                            <a:schemeClr val="tx1"/>
                          </a:solidFill>
                        </a:rPr>
                        <a:t>This is the behavior you are targeting</a:t>
                      </a:r>
                      <a:r>
                        <a:rPr lang="en-US" b="1" baseline="0" dirty="0">
                          <a:solidFill>
                            <a:schemeClr val="tx1"/>
                          </a:solidFill>
                        </a:rPr>
                        <a:t> for change- one bite at a time.</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b="1" dirty="0">
                          <a:solidFill>
                            <a:schemeClr val="tx1"/>
                          </a:solidFill>
                        </a:rPr>
                        <a:t>This is the reinforcement received from engaging in the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b="1" dirty="0">
                          <a:solidFill>
                            <a:schemeClr val="tx1"/>
                          </a:solidFill>
                        </a:rPr>
                        <a:t>Revise the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b="1" dirty="0">
                          <a:solidFill>
                            <a:schemeClr val="tx1"/>
                          </a:solidFill>
                        </a:rPr>
                        <a:t>Replace the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b="1" dirty="0">
                          <a:solidFill>
                            <a:schemeClr val="tx1"/>
                          </a:solidFill>
                        </a:rPr>
                        <a:t>Reframe the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2"/>
                  </a:ext>
                </a:extLst>
              </a:tr>
              <a:tr h="1737360">
                <a:tc>
                  <a:txBody>
                    <a:bodyPr/>
                    <a:lstStyle/>
                    <a:p>
                      <a:pPr algn="ctr"/>
                      <a:r>
                        <a:rPr lang="en-US" b="1" dirty="0">
                          <a:solidFill>
                            <a:schemeClr val="tx1"/>
                          </a:solidFill>
                        </a:rPr>
                        <a:t>Things you do to change the environment</a:t>
                      </a:r>
                      <a:r>
                        <a:rPr lang="en-US" b="1" baseline="0" dirty="0">
                          <a:solidFill>
                            <a:schemeClr val="tx1"/>
                          </a:solidFill>
                        </a:rPr>
                        <a:t> to set the student up for success.</a:t>
                      </a:r>
                    </a:p>
                    <a:p>
                      <a:pPr algn="ctr"/>
                      <a:endParaRPr lang="en-US" b="1" baseline="0" dirty="0">
                        <a:solidFill>
                          <a:schemeClr val="tx1"/>
                        </a:solidFill>
                      </a:endParaRPr>
                    </a:p>
                    <a:p>
                      <a:pPr algn="ctr"/>
                      <a:endParaRPr lang="en-US" b="1" baseline="0" dirty="0">
                        <a:solidFill>
                          <a:schemeClr val="tx1"/>
                        </a:solidFill>
                      </a:endParaRPr>
                    </a:p>
                    <a:p>
                      <a:pPr algn="ctr"/>
                      <a:endParaRPr lang="en-US" b="1" baseline="0" dirty="0">
                        <a:solidFill>
                          <a:schemeClr val="tx1"/>
                        </a:solidFill>
                      </a:endParaRPr>
                    </a:p>
                    <a:p>
                      <a:pPr algn="ctr"/>
                      <a:endParaRPr lang="en-US" b="1" baseline="0" dirty="0">
                        <a:solidFill>
                          <a:schemeClr val="tx1"/>
                        </a:solidFill>
                      </a:endParaRPr>
                    </a:p>
                    <a:p>
                      <a:pPr algn="ct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b="1" dirty="0">
                          <a:solidFill>
                            <a:schemeClr val="tx1"/>
                          </a:solidFill>
                        </a:rPr>
                        <a:t>Things you teach the student to replace the targeted 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b="1" dirty="0">
                          <a:solidFill>
                            <a:schemeClr val="tx1"/>
                          </a:solidFill>
                        </a:rPr>
                        <a:t>Things you do to change yourself</a:t>
                      </a:r>
                      <a:r>
                        <a:rPr lang="en-US" b="1" baseline="0" dirty="0">
                          <a:solidFill>
                            <a:schemeClr val="tx1"/>
                          </a:solidFill>
                        </a:rPr>
                        <a:t> so you don’t feed the behavior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4351048" y="6350491"/>
            <a:ext cx="3614259"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Samples- Pages 42-44</a:t>
            </a:r>
          </a:p>
        </p:txBody>
      </p:sp>
    </p:spTree>
    <p:extLst>
      <p:ext uri="{BB962C8B-B14F-4D97-AF65-F5344CB8AC3E}">
        <p14:creationId xmlns:p14="http://schemas.microsoft.com/office/powerpoint/2010/main" val="970508132"/>
      </p:ext>
    </p:extLst>
  </p:cSld>
  <p:clrMapOvr>
    <a:masterClrMapping/>
  </p:clrMapOvr>
  <mc:AlternateContent xmlns:mc="http://schemas.openxmlformats.org/markup-compatibility/2006" xmlns:p14="http://schemas.microsoft.com/office/powerpoint/2010/main">
    <mc:Choice Requires="p14">
      <p:transition spd="slow" p14:dur="2000" advTm="353652"/>
    </mc:Choice>
    <mc:Fallback xmlns="">
      <p:transition spd="slow" advTm="353652"/>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86371" name="WordArt 3">
            <a:hlinkClick r:id="rId3" action="ppaction://hlinkfile"/>
          </p:cNvPr>
          <p:cNvSpPr>
            <a:spLocks noChangeArrowheads="1" noChangeShapeType="1" noTextEdit="1"/>
          </p:cNvSpPr>
          <p:nvPr/>
        </p:nvSpPr>
        <p:spPr bwMode="auto">
          <a:xfrm>
            <a:off x="3124200" y="1905000"/>
            <a:ext cx="2133600" cy="1676400"/>
          </a:xfrm>
          <a:prstGeom prst="rect">
            <a:avLst/>
          </a:prstGeom>
        </p:spPr>
        <p:txBody>
          <a:bodyPr wrap="none" fromWordArt="1">
            <a:prstTxWarp prst="textDeflate">
              <a:avLst>
                <a:gd name="adj" fmla="val 26227"/>
              </a:avLst>
            </a:prstTxWarp>
          </a:bodyPr>
          <a:lstStyle/>
          <a:p>
            <a:pPr algn="ctr" eaLnBrk="0" hangingPunct="0"/>
            <a:r>
              <a:rPr lang="en-US" sz="3600" kern="10" dirty="0">
                <a:ln w="9525">
                  <a:solidFill>
                    <a:srgbClr val="000000"/>
                  </a:solidFill>
                  <a:round/>
                  <a:headEnd/>
                  <a:tailEnd/>
                </a:ln>
                <a:solidFill>
                  <a:srgbClr val="FFFFFF"/>
                </a:solidFill>
                <a:latin typeface="Impact" panose="020B0806030902050204" pitchFamily="34" charset="0"/>
                <a:cs typeface="Arial" panose="020B0604020202020204" pitchFamily="34" charset="0"/>
              </a:rPr>
              <a:t>FBA Tool</a:t>
            </a:r>
          </a:p>
        </p:txBody>
      </p:sp>
      <p:sp>
        <p:nvSpPr>
          <p:cNvPr id="2" name="Rectangle 1">
            <a:extLst>
              <a:ext uri="{FF2B5EF4-FFF2-40B4-BE49-F238E27FC236}">
                <a16:creationId xmlns:a16="http://schemas.microsoft.com/office/drawing/2014/main" id="{EE242FCD-3C07-4B7D-B488-88AEF99DAF4C}"/>
              </a:ext>
            </a:extLst>
          </p:cNvPr>
          <p:cNvSpPr/>
          <p:nvPr/>
        </p:nvSpPr>
        <p:spPr>
          <a:xfrm>
            <a:off x="2065116" y="4724400"/>
            <a:ext cx="4447051" cy="369332"/>
          </a:xfrm>
          <a:prstGeom prst="rect">
            <a:avLst/>
          </a:prstGeom>
        </p:spPr>
        <p:txBody>
          <a:bodyPr wrap="none">
            <a:spAutoFit/>
          </a:bodyPr>
          <a:lstStyle/>
          <a:p>
            <a:r>
              <a:rPr lang="en-US" b="1" dirty="0">
                <a:solidFill>
                  <a:srgbClr val="000000"/>
                </a:solidFill>
                <a:latin typeface="Verdana" panose="020B0604030504040204" pitchFamily="34" charset="0"/>
              </a:rPr>
              <a:t>https://tinyurl.com/riffelfbatool</a:t>
            </a:r>
            <a:endParaRPr lang="en-US" dirty="0"/>
          </a:p>
        </p:txBody>
      </p:sp>
      <p:sp>
        <p:nvSpPr>
          <p:cNvPr id="5" name="TextBox 4">
            <a:extLst>
              <a:ext uri="{FF2B5EF4-FFF2-40B4-BE49-F238E27FC236}">
                <a16:creationId xmlns:a16="http://schemas.microsoft.com/office/drawing/2014/main" id="{85AF418E-E60E-415A-8588-CC65F36A827A}"/>
              </a:ext>
            </a:extLst>
          </p:cNvPr>
          <p:cNvSpPr txBox="1"/>
          <p:nvPr/>
        </p:nvSpPr>
        <p:spPr>
          <a:xfrm>
            <a:off x="1905000" y="5597417"/>
            <a:ext cx="5029200" cy="923330"/>
          </a:xfrm>
          <a:prstGeom prst="rect">
            <a:avLst/>
          </a:prstGeom>
          <a:noFill/>
        </p:spPr>
        <p:txBody>
          <a:bodyPr wrap="square" rtlCol="0">
            <a:spAutoFit/>
          </a:bodyPr>
          <a:lstStyle/>
          <a:p>
            <a:pPr algn="ctr"/>
            <a:r>
              <a:rPr lang="en-US" dirty="0"/>
              <a:t>This is a free tool that graphs antecedent, behavior, consequence data to feed into your Triple T- Triple R Chart</a:t>
            </a:r>
          </a:p>
        </p:txBody>
      </p:sp>
    </p:spTree>
    <p:extLst>
      <p:ext uri="{BB962C8B-B14F-4D97-AF65-F5344CB8AC3E}">
        <p14:creationId xmlns:p14="http://schemas.microsoft.com/office/powerpoint/2010/main" val="479717248"/>
      </p:ext>
    </p:extLst>
  </p:cSld>
  <p:clrMapOvr>
    <a:masterClrMapping/>
  </p:clrMapOvr>
  <p:transition advTm="80131"/>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07C8-372B-43CC-8957-0988A0A4C8AA}"/>
              </a:ext>
            </a:extLst>
          </p:cNvPr>
          <p:cNvSpPr>
            <a:spLocks noGrp="1"/>
          </p:cNvSpPr>
          <p:nvPr>
            <p:ph type="title"/>
          </p:nvPr>
        </p:nvSpPr>
        <p:spPr>
          <a:xfrm>
            <a:off x="685800" y="2362200"/>
            <a:ext cx="6447501" cy="1320800"/>
          </a:xfrm>
        </p:spPr>
        <p:txBody>
          <a:bodyPr>
            <a:normAutofit fontScale="90000"/>
          </a:bodyPr>
          <a:lstStyle/>
          <a:p>
            <a:r>
              <a:rPr lang="en-US" dirty="0"/>
              <a:t>Laura A. Riffel</a:t>
            </a:r>
            <a:br>
              <a:rPr lang="en-US" dirty="0"/>
            </a:br>
            <a:r>
              <a:rPr lang="en-US" dirty="0">
                <a:hlinkClick r:id="rId2"/>
              </a:rPr>
              <a:t>caughtyoubeinggood@gmail.com</a:t>
            </a:r>
            <a:br>
              <a:rPr lang="en-US" dirty="0"/>
            </a:br>
            <a:r>
              <a:rPr lang="en-US" dirty="0">
                <a:hlinkClick r:id="rId3"/>
              </a:rPr>
              <a:t>www.behaviordoctor.org</a:t>
            </a:r>
            <a:br>
              <a:rPr lang="en-US" dirty="0"/>
            </a:br>
            <a:r>
              <a:rPr lang="en-US" dirty="0">
                <a:hlinkClick r:id="rId4"/>
              </a:rPr>
              <a:t>www.facebook.com/behaviordoctor</a:t>
            </a:r>
            <a:br>
              <a:rPr lang="en-US" dirty="0"/>
            </a:br>
            <a:r>
              <a:rPr lang="en-US" dirty="0"/>
              <a:t>www.twitter.com/behaviordoctor</a:t>
            </a:r>
          </a:p>
        </p:txBody>
      </p:sp>
    </p:spTree>
    <p:extLst>
      <p:ext uri="{BB962C8B-B14F-4D97-AF65-F5344CB8AC3E}">
        <p14:creationId xmlns:p14="http://schemas.microsoft.com/office/powerpoint/2010/main" val="1953338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fontScale="90000"/>
          </a:bodyPr>
          <a:lstStyle/>
          <a:p>
            <a:r>
              <a:rPr lang="en-US" altLang="en-US" sz="3600"/>
              <a:t>What is your definition of functional behavior assessment?</a:t>
            </a:r>
          </a:p>
        </p:txBody>
      </p:sp>
      <p:sp>
        <p:nvSpPr>
          <p:cNvPr id="98307" name="Content Placeholder 2"/>
          <p:cNvSpPr>
            <a:spLocks noGrp="1"/>
          </p:cNvSpPr>
          <p:nvPr>
            <p:ph idx="1"/>
          </p:nvPr>
        </p:nvSpPr>
        <p:spPr/>
        <p:txBody>
          <a:bodyPr/>
          <a:lstStyle/>
          <a:p>
            <a:r>
              <a:rPr lang="en-US" altLang="en-US" dirty="0"/>
              <a:t>Discuss with your neighbor for two minutes- one minute each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88920"/>
            <a:ext cx="6654800" cy="3992880"/>
          </a:xfrm>
          <a:prstGeom prst="rect">
            <a:avLst/>
          </a:prstGeom>
        </p:spPr>
      </p:pic>
    </p:spTree>
    <p:extLst>
      <p:ext uri="{BB962C8B-B14F-4D97-AF65-F5344CB8AC3E}">
        <p14:creationId xmlns:p14="http://schemas.microsoft.com/office/powerpoint/2010/main" val="1882128699"/>
      </p:ext>
    </p:extLst>
  </p:cSld>
  <p:clrMapOvr>
    <a:masterClrMapping/>
  </p:clrMapOvr>
  <mc:AlternateContent xmlns:mc="http://schemas.openxmlformats.org/markup-compatibility/2006" xmlns:p14="http://schemas.microsoft.com/office/powerpoint/2010/main">
    <mc:Choice Requires="p14">
      <p:transition spd="slow" p14:dur="2000" advTm="25850"/>
    </mc:Choice>
    <mc:Fallback xmlns="">
      <p:transition spd="slow" advTm="258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90038826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4499993" y="5841268"/>
            <a:ext cx="144016" cy="144016"/>
          </a:xfrm>
          <a:prstGeom prst="rect">
            <a:avLst/>
          </a:prstGeom>
        </p:spPr>
      </p:pic>
      <p:sp>
        <p:nvSpPr>
          <p:cNvPr id="2" name="Title 1"/>
          <p:cNvSpPr>
            <a:spLocks noGrp="1"/>
          </p:cNvSpPr>
          <p:nvPr>
            <p:ph type="title"/>
          </p:nvPr>
        </p:nvSpPr>
        <p:spPr/>
        <p:txBody>
          <a:bodyPr/>
          <a:lstStyle/>
          <a:p>
            <a:r>
              <a:rPr lang="en-GB" dirty="0"/>
              <a:t>2 minute bar timer</a:t>
            </a:r>
          </a:p>
        </p:txBody>
      </p:sp>
      <p:sp>
        <p:nvSpPr>
          <p:cNvPr id="4" name="Rectangle 3"/>
          <p:cNvSpPr>
            <a:spLocks noChangeArrowheads="1"/>
          </p:cNvSpPr>
          <p:nvPr/>
        </p:nvSpPr>
        <p:spPr bwMode="auto">
          <a:xfrm>
            <a:off x="1008063" y="5800725"/>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4"/>
          <p:cNvSpPr>
            <a:spLocks noChangeArrowheads="1"/>
          </p:cNvSpPr>
          <p:nvPr/>
        </p:nvSpPr>
        <p:spPr bwMode="auto">
          <a:xfrm>
            <a:off x="1008063" y="5800725"/>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Text Box 5"/>
          <p:cNvSpPr txBox="1">
            <a:spLocks noChangeArrowheads="1"/>
          </p:cNvSpPr>
          <p:nvPr/>
        </p:nvSpPr>
        <p:spPr bwMode="auto">
          <a:xfrm>
            <a:off x="3881438" y="4945348"/>
            <a:ext cx="1270000" cy="8239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srgbClr val="000000"/>
                </a:solidFill>
                <a:effectLst/>
                <a:uLnTx/>
                <a:uFillTx/>
                <a:latin typeface="Arial" charset="0"/>
                <a:ea typeface="+mn-ea"/>
                <a:cs typeface="Arial" charset="0"/>
              </a:rPr>
              <a:t>End</a:t>
            </a:r>
          </a:p>
        </p:txBody>
      </p:sp>
      <p:pic>
        <p:nvPicPr>
          <p:cNvPr id="7" name="25500488">
            <a:hlinkClick r:id="" action="ppaction://media"/>
            <a:extLst>
              <a:ext uri="{FF2B5EF4-FFF2-40B4-BE49-F238E27FC236}">
                <a16:creationId xmlns:a16="http://schemas.microsoft.com/office/drawing/2014/main" id="{EB4277C5-9015-44DE-A6AB-308D691E9763}"/>
              </a:ext>
            </a:extLst>
          </p:cNvPr>
          <p:cNvPicPr>
            <a:picLocks noChangeAspect="1"/>
          </p:cNvPicPr>
          <p:nvPr>
            <a:audioFile r:link="rId4"/>
            <p:extLst>
              <p:ext uri="{DAA4B4D4-6D71-4841-9C94-3DE7FCFB9230}">
                <p14:media xmlns:p14="http://schemas.microsoft.com/office/powerpoint/2010/main" r:embed="rId5">
                  <p14:trim st="49812"/>
                </p14:media>
              </p:ext>
            </p:extLst>
          </p:nvPr>
        </p:nvPicPr>
        <p:blipFill>
          <a:blip r:embed="rId10"/>
          <a:stretch>
            <a:fillRect/>
          </a:stretch>
        </p:blipFill>
        <p:spPr>
          <a:xfrm>
            <a:off x="4449763" y="3306763"/>
            <a:ext cx="244475" cy="244475"/>
          </a:xfrm>
          <a:prstGeom prst="rect">
            <a:avLst/>
          </a:prstGeom>
        </p:spPr>
      </p:pic>
    </p:spTree>
    <p:custDataLst>
      <p:tags r:id="rId1"/>
    </p:custDataLst>
    <p:extLst>
      <p:ext uri="{BB962C8B-B14F-4D97-AF65-F5344CB8AC3E}">
        <p14:creationId xmlns:p14="http://schemas.microsoft.com/office/powerpoint/2010/main" val="32847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0000"/>
                                        <p:tgtEl>
                                          <p:spTgt spid="4"/>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8" name="laser.wav"/>
                                        </p:tgtEl>
                                      </p:cMediaNode>
                                    </p:audio>
                                  </p:subTnLst>
                                </p:cTn>
                              </p:par>
                              <p:par>
                                <p:cTn id="11" presetID="1" presetClass="mediacall" presetSubtype="0" fill="hold" nodeType="withEffect">
                                  <p:stCondLst>
                                    <p:cond delay="0"/>
                                  </p:stCondLst>
                                  <p:childTnLst>
                                    <p:cmd type="call" cmd="playFrom(0.0)">
                                      <p:cBhvr>
                                        <p:cTn id="12" dur="7048" fill="hold"/>
                                        <p:tgtEl>
                                          <p:spTgt spid="8"/>
                                        </p:tgtEl>
                                      </p:cBhvr>
                                    </p:cmd>
                                  </p:childTnLst>
                                </p:cTn>
                              </p:par>
                            </p:childTnLst>
                          </p:cTn>
                        </p:par>
                        <p:par>
                          <p:cTn id="13" fill="hold">
                            <p:stCondLst>
                              <p:cond delay="127047"/>
                            </p:stCondLst>
                            <p:childTnLst>
                              <p:par>
                                <p:cTn id="14" presetID="1" presetClass="mediacall" presetSubtype="0" fill="hold" nodeType="afterEffect">
                                  <p:stCondLst>
                                    <p:cond delay="0"/>
                                  </p:stCondLst>
                                  <p:childTnLst>
                                    <p:cmd type="call" cmd="playFrom(0.0)">
                                      <p:cBhvr>
                                        <p:cTn id="15" dur="7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447800" y="457200"/>
            <a:ext cx="5943600" cy="838200"/>
          </a:xfrm>
        </p:spPr>
        <p:txBody>
          <a:bodyPr>
            <a:normAutofit fontScale="90000"/>
          </a:bodyPr>
          <a:lstStyle/>
          <a:p>
            <a:pPr eaLnBrk="1" hangingPunct="1">
              <a:defRPr/>
            </a:pPr>
            <a:r>
              <a:rPr lang="en-US" altLang="en-US" sz="2400" dirty="0">
                <a:solidFill>
                  <a:schemeClr val="tx1"/>
                </a:solidFill>
                <a:effectLst>
                  <a:outerShdw blurRad="38100" dist="38100" dir="2700000" algn="tl">
                    <a:srgbClr val="C0C0C0"/>
                  </a:outerShdw>
                </a:effectLst>
              </a:rPr>
              <a:t>A Behavioral Intervention Plan should be based on a Functional Behavioral Assessment </a:t>
            </a:r>
            <a:br>
              <a:rPr lang="en-US" altLang="en-US" sz="2400" dirty="0">
                <a:solidFill>
                  <a:schemeClr val="tx1"/>
                </a:solidFill>
                <a:effectLst>
                  <a:outerShdw blurRad="38100" dist="38100" dir="2700000" algn="tl">
                    <a:srgbClr val="C0C0C0"/>
                  </a:outerShdw>
                </a:effectLst>
              </a:rPr>
            </a:br>
            <a:r>
              <a:rPr lang="en-US" altLang="en-US" sz="2400" dirty="0">
                <a:solidFill>
                  <a:schemeClr val="tx1"/>
                </a:solidFill>
                <a:effectLst>
                  <a:outerShdw blurRad="38100" dist="38100" dir="2700000" algn="tl">
                    <a:srgbClr val="C0C0C0"/>
                  </a:outerShdw>
                </a:effectLst>
              </a:rPr>
              <a:t>(FBA)</a:t>
            </a:r>
            <a:endParaRPr lang="en-US" altLang="en-US" sz="2400" dirty="0">
              <a:solidFill>
                <a:schemeClr val="tx1"/>
              </a:solidFill>
            </a:endParaRPr>
          </a:p>
        </p:txBody>
      </p:sp>
      <p:sp>
        <p:nvSpPr>
          <p:cNvPr id="107523" name="Rectangle 3"/>
          <p:cNvSpPr>
            <a:spLocks noGrp="1" noChangeArrowheads="1"/>
          </p:cNvSpPr>
          <p:nvPr>
            <p:ph type="body" idx="1"/>
          </p:nvPr>
        </p:nvSpPr>
        <p:spPr>
          <a:xfrm>
            <a:off x="2590800" y="1371600"/>
            <a:ext cx="4419600" cy="3124200"/>
          </a:xfrm>
        </p:spPr>
        <p:txBody>
          <a:bodyPr/>
          <a:lstStyle/>
          <a:p>
            <a:pPr eaLnBrk="1" hangingPunct="1">
              <a:spcBef>
                <a:spcPct val="0"/>
              </a:spcBef>
              <a:buFontTx/>
              <a:buNone/>
              <a:defRPr/>
            </a:pPr>
            <a:endParaRPr lang="en-US" altLang="en-US" sz="1800" dirty="0">
              <a:latin typeface="Times New Roman" pitchFamily="18" charset="0"/>
            </a:endParaRPr>
          </a:p>
          <a:p>
            <a:pPr eaLnBrk="1" hangingPunct="1">
              <a:spcBef>
                <a:spcPct val="0"/>
              </a:spcBef>
              <a:buFontTx/>
              <a:buNone/>
              <a:defRPr/>
            </a:pPr>
            <a:r>
              <a:rPr lang="en-US" altLang="en-US" sz="1800" dirty="0">
                <a:effectLst>
                  <a:outerShdw blurRad="38100" dist="38100" dir="2700000" algn="tl">
                    <a:srgbClr val="C0C0C0"/>
                  </a:outerShdw>
                </a:effectLst>
                <a:latin typeface="Times New Roman" pitchFamily="18" charset="0"/>
              </a:rPr>
              <a:t> </a:t>
            </a:r>
            <a:r>
              <a:rPr lang="en-US" altLang="en-US" sz="2800" dirty="0">
                <a:effectLst>
                  <a:outerShdw blurRad="38100" dist="38100" dir="2700000" algn="tl">
                    <a:srgbClr val="C0C0C0"/>
                  </a:outerShdw>
                </a:effectLst>
                <a:latin typeface="Times New Roman" pitchFamily="18" charset="0"/>
              </a:rPr>
              <a:t>FBA is a </a:t>
            </a:r>
            <a:r>
              <a:rPr lang="en-US" altLang="en-US" sz="2800" u="sng" dirty="0">
                <a:effectLst>
                  <a:outerShdw blurRad="38100" dist="38100" dir="2700000" algn="tl">
                    <a:srgbClr val="C0C0C0"/>
                  </a:outerShdw>
                </a:effectLst>
                <a:latin typeface="Times New Roman" pitchFamily="18" charset="0"/>
              </a:rPr>
              <a:t>process</a:t>
            </a:r>
            <a:r>
              <a:rPr lang="en-US" altLang="en-US" sz="2800" dirty="0">
                <a:effectLst>
                  <a:outerShdw blurRad="38100" dist="38100" dir="2700000" algn="tl">
                    <a:srgbClr val="C0C0C0"/>
                  </a:outerShdw>
                </a:effectLst>
                <a:latin typeface="Times New Roman" pitchFamily="18" charset="0"/>
              </a:rPr>
              <a:t> for gathering information to understand the function (purpose) of behavior in order to develop an effective intervention plan.</a:t>
            </a:r>
          </a:p>
        </p:txBody>
      </p:sp>
      <p:pic>
        <p:nvPicPr>
          <p:cNvPr id="99333" name="Picture 6" descr="3532676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866763"/>
      </p:ext>
    </p:extLst>
  </p:cSld>
  <p:clrMapOvr>
    <a:masterClrMapping/>
  </p:clrMapOvr>
  <p:transition advTm="54654">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TIMING" val="|49.3"/>
</p:tagLst>
</file>

<file path=ppt/tags/tag3.xml><?xml version="1.0" encoding="utf-8"?>
<p:tagLst xmlns:a="http://schemas.openxmlformats.org/drawingml/2006/main" xmlns:r="http://schemas.openxmlformats.org/officeDocument/2006/relationships" xmlns:p="http://schemas.openxmlformats.org/presentationml/2006/main">
  <p:tag name="TIMING" val="|180.5|1.8"/>
</p:tagLst>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A6PowerPointTemplate">
  <a:themeElements>
    <a:clrScheme name="A6Training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0099"/>
      </a:folHlink>
    </a:clrScheme>
    <a:fontScheme name="A6TrainingWHI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6Training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6Training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6Training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6Training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6Training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6Training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6Training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6Training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6Training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6Training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6Training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6Training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6Training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lectric_fluid">
  <a:themeElements>
    <a:clrScheme name="electric_flu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lectric_flui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lectric_flu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ectric_flu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ectric_flu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ectric_flu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ectric_flu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ectric_flu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ectric_flu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ectric_flu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ectric_flu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ectric_flu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ectric_flu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ectric_flu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84DB248-38C8-4AA0-9805-8FACC72B36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3-D rings</Template>
  <TotalTime>0</TotalTime>
  <Words>4154</Words>
  <Application>Microsoft Office PowerPoint</Application>
  <PresentationFormat>On-screen Show (4:3)</PresentationFormat>
  <Paragraphs>528</Paragraphs>
  <Slides>61</Slides>
  <Notes>15</Notes>
  <HiddenSlides>0</HiddenSlides>
  <MMClips>4</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61</vt:i4>
      </vt:variant>
    </vt:vector>
  </HeadingPairs>
  <TitlesOfParts>
    <vt:vector size="76" baseType="lpstr">
      <vt:lpstr>Arial</vt:lpstr>
      <vt:lpstr>Arial Black</vt:lpstr>
      <vt:lpstr>Calibri</vt:lpstr>
      <vt:lpstr>Franklin Gothic Medium</vt:lpstr>
      <vt:lpstr>Impact</vt:lpstr>
      <vt:lpstr>Symbol</vt:lpstr>
      <vt:lpstr>Times New Roman</vt:lpstr>
      <vt:lpstr>Trebuchet MS</vt:lpstr>
      <vt:lpstr>Verdana</vt:lpstr>
      <vt:lpstr>Wingdings 3</vt:lpstr>
      <vt:lpstr>12_Office Theme</vt:lpstr>
      <vt:lpstr>2_Facet</vt:lpstr>
      <vt:lpstr>A6PowerPointTemplate</vt:lpstr>
      <vt:lpstr>2_electric_fluid</vt:lpstr>
      <vt:lpstr>Document</vt:lpstr>
      <vt:lpstr>Putting the Fun in Functional Behavior Assessment</vt:lpstr>
      <vt:lpstr>PowerPoint Presentation</vt:lpstr>
      <vt:lpstr>Recorded Version (Free)</vt:lpstr>
      <vt:lpstr>1999-2003 SLIIDEA Project</vt:lpstr>
      <vt:lpstr>What we really need to change behavior:</vt:lpstr>
      <vt:lpstr>What we really need to change behavior:</vt:lpstr>
      <vt:lpstr>What is your definition of functional behavior assessment?</vt:lpstr>
      <vt:lpstr>2 minute bar timer</vt:lpstr>
      <vt:lpstr>A Behavioral Intervention Plan should be based on a Functional Behavioral Assessment  (FBA)</vt:lpstr>
      <vt:lpstr>The goal of this presentation</vt:lpstr>
      <vt:lpstr>Meet Scout</vt:lpstr>
      <vt:lpstr>Scout- page 9</vt:lpstr>
      <vt:lpstr>Scout’s Strengths and Needs</vt:lpstr>
      <vt:lpstr>Scout’s Behaviors</vt:lpstr>
      <vt:lpstr>You have 10 days of data – Pages 16-17- Starting with May 1, 2008</vt:lpstr>
      <vt:lpstr>You have 10 days of data – Pages 12-13- Starting with May 1, 2008</vt:lpstr>
      <vt:lpstr>When we are training on the tool, we usually have the participants score it by hand first so they understand what they are looking at on the tool.</vt:lpstr>
      <vt:lpstr>The discussions are rich- Just walk around and listen to all the brainstorming that begins when people start really analyzing data.  Hand tallying pages are on pages 14--18</vt:lpstr>
      <vt:lpstr>School psychologist quote from one of our seminars.</vt:lpstr>
      <vt:lpstr>Behavior Analysis</vt:lpstr>
      <vt:lpstr>Behavior Analysis</vt:lpstr>
      <vt:lpstr>Behavior Analysis</vt:lpstr>
      <vt:lpstr>Behavior Analysis</vt:lpstr>
      <vt:lpstr>Behavior Analysis</vt:lpstr>
      <vt:lpstr>Behavior Analysis</vt:lpstr>
      <vt:lpstr>Behavior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pattern do you see?</vt:lpstr>
      <vt:lpstr>What pattern do you see?</vt:lpstr>
      <vt:lpstr>What pattern do you see?</vt:lpstr>
      <vt:lpstr>What pattern do you see?</vt:lpstr>
      <vt:lpstr>What pattern do you see?</vt:lpstr>
      <vt:lpstr>What patterns do you see?</vt:lpstr>
      <vt:lpstr>Summary Statement</vt:lpstr>
      <vt:lpstr>PowerPoint Presentation</vt:lpstr>
      <vt:lpstr>PowerPoint Presentation</vt:lpstr>
      <vt:lpstr>Summary Statement</vt:lpstr>
      <vt:lpstr>PowerPoint Presentation</vt:lpstr>
      <vt:lpstr>PowerPoint Presentation</vt:lpstr>
      <vt:lpstr>PowerPoint Presentation</vt:lpstr>
      <vt:lpstr>PowerPoint Presentation</vt:lpstr>
      <vt:lpstr>Page 24- New Triple T- Triple R Chart</vt:lpstr>
      <vt:lpstr>Page 24- New Triple T- Triple R Chart</vt:lpstr>
      <vt:lpstr>PowerPoint Presentation</vt:lpstr>
      <vt:lpstr>Page 25- Triple T- Triple R Chart</vt:lpstr>
      <vt:lpstr>Page 25- Triple T- Triple R Chart</vt:lpstr>
      <vt:lpstr>Baseline</vt:lpstr>
      <vt:lpstr>Formula for Baseline-</vt:lpstr>
      <vt:lpstr>PowerPoint Presentation</vt:lpstr>
      <vt:lpstr>Laura A. Riffel caughtyoubeinggood@gmail.com www.behaviordoctor.org www.facebook.com/behaviordoctor www.twitter.com/behaviordoctor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2016-11-01T17:28:49Z</dcterms:created>
  <dcterms:modified xsi:type="dcterms:W3CDTF">2018-03-30T22:35:22Z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TC019192509991</vt:lpwstr>
  </property>
</Properties>
</file>