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69" r:id="rId2"/>
    <p:sldMasterId id="2147483686" r:id="rId3"/>
    <p:sldMasterId id="2147483690" r:id="rId4"/>
    <p:sldMasterId id="2147483697" r:id="rId5"/>
  </p:sldMasterIdLst>
  <p:notesMasterIdLst>
    <p:notesMasterId r:id="rId31"/>
  </p:notesMasterIdLst>
  <p:sldIdLst>
    <p:sldId id="256" r:id="rId6"/>
    <p:sldId id="522" r:id="rId7"/>
    <p:sldId id="516" r:id="rId8"/>
    <p:sldId id="495" r:id="rId9"/>
    <p:sldId id="496" r:id="rId10"/>
    <p:sldId id="497" r:id="rId11"/>
    <p:sldId id="499" r:id="rId12"/>
    <p:sldId id="500" r:id="rId13"/>
    <p:sldId id="501" r:id="rId14"/>
    <p:sldId id="503" r:id="rId15"/>
    <p:sldId id="504" r:id="rId16"/>
    <p:sldId id="505" r:id="rId17"/>
    <p:sldId id="506" r:id="rId18"/>
    <p:sldId id="507" r:id="rId19"/>
    <p:sldId id="508" r:id="rId20"/>
    <p:sldId id="520" r:id="rId21"/>
    <p:sldId id="509" r:id="rId22"/>
    <p:sldId id="510" r:id="rId23"/>
    <p:sldId id="511" r:id="rId24"/>
    <p:sldId id="521" r:id="rId25"/>
    <p:sldId id="512" r:id="rId26"/>
    <p:sldId id="513" r:id="rId27"/>
    <p:sldId id="270" r:id="rId28"/>
    <p:sldId id="517" r:id="rId29"/>
    <p:sldId id="51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7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64CC3-1FAD-4BFB-B28C-9373B578116B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389C2-F5B6-48A1-9521-6C96318FC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E5F3E8C-200B-4776-A084-D69F42C11EE8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4987-E3BC-4C3E-A91E-D11146731501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CF4F-3A33-4280-AD38-7BB980270D66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EA76-F308-4160-9345-C1ED4F9DA619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88A3-7CC9-4875-B7FE-BF105ADF26F4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A1BA-3103-4B2E-9EBB-AC5F3D647A57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BAE8-FA9B-4DDE-8EFA-4ADD526833C5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8DC8-7542-4BD6-A87A-31EDDEB1DFA7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826B-5AB4-415F-AFCB-EFC1502334A9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51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F1B2-3E5D-4B23-8CDC-D0F231C187AE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561B-CFD2-424B-B9B0-0FC9AB4D75D2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8004-5CC1-4D57-9197-48DF62580CD0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BECA7-AEF4-424E-9FFE-1B7C24A126E2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6E8-17C3-4CD3-A82B-3E4258C36E8A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EC7E-E258-4096-B6BD-4CF33225AD10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5C87-267B-49E1-9C80-6DB1E008EC17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093A-AAD8-464A-96F2-6CE93B480203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46CE8-5271-4423-883D-18A70EB5A8A2}" type="datetime1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Behavior Doctor Seminars ™®© FY17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985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Topic Goes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57400"/>
            <a:ext cx="9855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59245350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D2EEF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334964"/>
            <a:ext cx="8128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0" y="1295400"/>
            <a:ext cx="8128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240322902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D5E1E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762000"/>
            <a:ext cx="711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Your Topic Goes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1676400"/>
            <a:ext cx="7112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172791083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6/5/2018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11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behaviordoctor" TargetMode="External"/><Relationship Id="rId5" Type="http://schemas.openxmlformats.org/officeDocument/2006/relationships/hyperlink" Target="http://www.behaviordoctor.org/" TargetMode="Externa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6551C300-1D7A-46C3-9EF6-0EAC9B1E1F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EC1EDC6-1B42-4FCD-BC53-B1D05BFF2E3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11" name="Picture 10" descr="A picture containing person, wall, holding, indoor&#10;&#10;Description generated with very high confidence">
            <a:extLst>
              <a:ext uri="{FF2B5EF4-FFF2-40B4-BE49-F238E27FC236}">
                <a16:creationId xmlns:a16="http://schemas.microsoft.com/office/drawing/2014/main" id="{8777F20E-C047-4F35-885E-38385AFAFE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357"/>
          <a:stretch/>
        </p:blipFill>
        <p:spPr>
          <a:xfrm>
            <a:off x="22372" y="-23092"/>
            <a:ext cx="12191980" cy="68579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4F217B-28E8-413F-B19C-1BD95CDF7972}"/>
              </a:ext>
            </a:extLst>
          </p:cNvPr>
          <p:cNvSpPr txBox="1"/>
          <p:nvPr/>
        </p:nvSpPr>
        <p:spPr>
          <a:xfrm>
            <a:off x="5314005" y="862955"/>
            <a:ext cx="621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338701-8EE3-4669-B1FC-049A01B19374}"/>
              </a:ext>
            </a:extLst>
          </p:cNvPr>
          <p:cNvSpPr txBox="1"/>
          <p:nvPr/>
        </p:nvSpPr>
        <p:spPr>
          <a:xfrm>
            <a:off x="5224598" y="43311"/>
            <a:ext cx="6932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Eraser" panose="00000400000000000000" pitchFamily="2" charset="0"/>
              </a:rPr>
              <a:t>Ten Precepts of Behavior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9FFF45-43AD-4261-B645-495CDF040B78}"/>
              </a:ext>
            </a:extLst>
          </p:cNvPr>
          <p:cNvSpPr/>
          <p:nvPr/>
        </p:nvSpPr>
        <p:spPr>
          <a:xfrm>
            <a:off x="6798877" y="5059866"/>
            <a:ext cx="5259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er" panose="00000400000000000000" pitchFamily="2" charset="0"/>
              </a:rPr>
              <a:t>Laura A. Riffel, Ph.D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er" panose="00000400000000000000" pitchFamily="2" charset="0"/>
                <a:hlinkClick r:id="rId5"/>
              </a:rPr>
              <a:t>www.behaviordoctor.org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er" panose="00000400000000000000" pitchFamily="2" charset="0"/>
            </a:endParaRP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er" panose="00000400000000000000" pitchFamily="2" charset="0"/>
                <a:hlinkClick r:id="rId6"/>
              </a:rPr>
              <a:t>www.facebook.com/behaviordoctor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er" panose="00000400000000000000" pitchFamily="2" charset="0"/>
            </a:endParaRP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er" panose="00000400000000000000" pitchFamily="2" charset="0"/>
              </a:rPr>
              <a:t>caughtyoubeinggood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@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er" panose="00000400000000000000" pitchFamily="2" charset="0"/>
              </a:rPr>
              <a:t>gmail.com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er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640" y="190500"/>
            <a:ext cx="1931590" cy="990600"/>
          </a:xfrm>
        </p:spPr>
        <p:txBody>
          <a:bodyPr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sz="2800" b="1" dirty="0">
                <a:latin typeface="Eraser" panose="00000400000000000000" pitchFamily="2" charset="0"/>
              </a:rPr>
              <a:t>We know we can improve behavior by labeling with behavior specific praise; but we use it less than 10% of the time </a:t>
            </a:r>
            <a:r>
              <a:rPr lang="en-US" b="1" dirty="0">
                <a:latin typeface="Eraser" panose="00000400000000000000" pitchFamily="2" charset="0"/>
              </a:rPr>
              <a:t>(Haydon et al.)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309" y="295878"/>
            <a:ext cx="5419882" cy="3637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3400" y="6260068"/>
            <a:ext cx="1838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Handout pg 1</a:t>
            </a:r>
          </a:p>
        </p:txBody>
      </p:sp>
      <p:sp>
        <p:nvSpPr>
          <p:cNvPr id="9" name="Rectangle 8"/>
          <p:cNvSpPr/>
          <p:nvPr/>
        </p:nvSpPr>
        <p:spPr>
          <a:xfrm>
            <a:off x="9548952" y="6400800"/>
            <a:ext cx="88678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16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7</a:t>
            </a:r>
            <a:endParaRPr lang="en-US" sz="1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1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09" y="292100"/>
            <a:ext cx="9146382" cy="1022350"/>
          </a:xfrm>
        </p:spPr>
        <p:txBody>
          <a:bodyPr/>
          <a:lstStyle/>
          <a:p>
            <a:r>
              <a:rPr lang="en-US" dirty="0">
                <a:latin typeface="Eraser" panose="00000400000000000000" pitchFamily="2" charset="0"/>
              </a:rPr>
              <a:t>NYC Preschool for children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88" y="1788318"/>
            <a:ext cx="5357812" cy="40243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772400" cy="365125"/>
          </a:xfrm>
        </p:spPr>
        <p:txBody>
          <a:bodyPr/>
          <a:lstStyle/>
          <a:p>
            <a:pPr defTabSz="685800">
              <a:defRPr/>
            </a:pPr>
            <a:r>
              <a:rPr lang="en-US" sz="1350" kern="0">
                <a:solidFill>
                  <a:sysClr val="windowText" lastClr="000000"/>
                </a:solidFill>
              </a:rPr>
              <a:t>Behavior Doctor Seminars          ™®© FY17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8728" y="-330200"/>
            <a:ext cx="2769901" cy="137795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2810" y="4679950"/>
            <a:ext cx="9146381" cy="149225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b="1" dirty="0">
                <a:latin typeface="Eraser" panose="00000400000000000000" pitchFamily="2" charset="0"/>
              </a:rPr>
              <a:t>When we want compliance from a  non-compliant student, we should offer equal choices and deliver the direction from the right side of the student</a:t>
            </a:r>
            <a:r>
              <a:rPr lang="en-US" sz="1600" b="1" dirty="0">
                <a:latin typeface="Eraser" panose="00000400000000000000" pitchFamily="2" charset="0"/>
              </a:rPr>
              <a:t> (Cosden et al.; and Tomassi &amp; Marzoli).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06" y="195111"/>
            <a:ext cx="2707285" cy="406092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04572" y="339141"/>
            <a:ext cx="4219793" cy="2660077"/>
            <a:chOff x="5712475" y="2634964"/>
            <a:chExt cx="4147290" cy="20434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2960" y="2634964"/>
              <a:ext cx="2722310" cy="204343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712475" y="3160764"/>
              <a:ext cx="4147290" cy="92332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 defTabSz="685800">
                <a:defRPr/>
              </a:pPr>
              <a:r>
                <a:rPr lang="en-US" sz="4050" kern="0" dirty="0">
                  <a:ln w="0"/>
                  <a:solidFill>
                    <a:sysClr val="windowText" lastClr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                R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548952" y="6400800"/>
            <a:ext cx="88678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16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7</a:t>
            </a:r>
            <a:endParaRPr lang="en-US" sz="1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0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660" y="736600"/>
            <a:ext cx="9146382" cy="431800"/>
          </a:xfrm>
        </p:spPr>
        <p:txBody>
          <a:bodyPr/>
          <a:lstStyle/>
          <a:p>
            <a:r>
              <a:rPr lang="en-US" dirty="0"/>
              <a:t>Cortez, Colorado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1762125"/>
            <a:ext cx="5715000" cy="4000500"/>
          </a:xfrm>
        </p:spPr>
      </p:pic>
    </p:spTree>
    <p:extLst>
      <p:ext uri="{BB962C8B-B14F-4D97-AF65-F5344CB8AC3E}">
        <p14:creationId xmlns:p14="http://schemas.microsoft.com/office/powerpoint/2010/main" val="84654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01955" y="1019281"/>
            <a:ext cx="1023402" cy="22103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11728" y="282863"/>
            <a:ext cx="514350" cy="29426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7094" y="142910"/>
            <a:ext cx="1023402" cy="9017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sz="3000" b="1" dirty="0">
                <a:latin typeface="Eraser" panose="00000400000000000000" pitchFamily="2" charset="0"/>
              </a:rPr>
              <a:t>All behavior falls into two categories</a:t>
            </a:r>
            <a:r>
              <a:rPr lang="en-US" b="1" dirty="0">
                <a:latin typeface="Eraser" panose="00000400000000000000" pitchFamily="2" charset="0"/>
              </a:rPr>
              <a:t>(Alberto &amp; Troutman):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04906" y="282863"/>
            <a:ext cx="7121172" cy="2946723"/>
            <a:chOff x="4453889" y="1201497"/>
            <a:chExt cx="4072187" cy="20931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37426" y="1201498"/>
              <a:ext cx="3214688" cy="209311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889" y="1201497"/>
              <a:ext cx="1257020" cy="109856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 defTabSz="685800">
                <a:defRPr/>
              </a:pPr>
              <a:r>
                <a:rPr lang="en-US" sz="2400" kern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It’s all fun and games</a:t>
              </a:r>
            </a:p>
            <a:p>
              <a:pPr algn="ctr" defTabSz="685800">
                <a:defRPr/>
              </a:pPr>
              <a:r>
                <a:rPr lang="en-US" sz="2400" kern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Until </a:t>
              </a:r>
            </a:p>
            <a:p>
              <a:pPr algn="ctr" defTabSz="685800">
                <a:defRPr/>
              </a:pPr>
              <a:r>
                <a:rPr lang="en-US" sz="2400" kern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Someone….</a:t>
              </a:r>
              <a:endParaRPr lang="en-US" sz="15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37121" y="1630269"/>
              <a:ext cx="1088955" cy="109856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defTabSz="685800">
                <a:defRPr/>
              </a:pPr>
              <a:r>
                <a:rPr lang="en-US" sz="24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…Figures out the function</a:t>
              </a:r>
            </a:p>
            <a:p>
              <a:pPr algn="ctr" defTabSz="685800">
                <a:defRPr/>
              </a:pPr>
              <a:r>
                <a:rPr lang="en-US" sz="24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Of your behavior.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548952" y="6400800"/>
            <a:ext cx="88678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16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7</a:t>
            </a:r>
            <a:endParaRPr lang="en-US" sz="1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4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3600" y="356947"/>
            <a:ext cx="787400" cy="908050"/>
          </a:xfrm>
        </p:spPr>
        <p:txBody>
          <a:bodyPr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70815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3000" dirty="0">
                <a:latin typeface="Eraser" panose="00000400000000000000" pitchFamily="2" charset="0"/>
              </a:rPr>
              <a:t>These are the things students are trying to access:</a:t>
            </a:r>
          </a:p>
          <a:p>
            <a:pPr lvl="2"/>
            <a:r>
              <a:rPr lang="en-US" sz="2700" dirty="0">
                <a:latin typeface="Eraser" panose="00000400000000000000" pitchFamily="2" charset="0"/>
              </a:rPr>
              <a:t>Attention (eyeballs)</a:t>
            </a:r>
          </a:p>
          <a:p>
            <a:pPr lvl="2"/>
            <a:r>
              <a:rPr lang="en-US" sz="2700" dirty="0">
                <a:latin typeface="Eraser" panose="00000400000000000000" pitchFamily="2" charset="0"/>
              </a:rPr>
              <a:t>Access to preferred items</a:t>
            </a:r>
          </a:p>
          <a:p>
            <a:pPr lvl="2"/>
            <a:r>
              <a:rPr lang="en-US" sz="2700" dirty="0">
                <a:latin typeface="Eraser" panose="00000400000000000000" pitchFamily="2" charset="0"/>
              </a:rPr>
              <a:t>Sensory input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6" y="356947"/>
            <a:ext cx="4728318" cy="4413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3400" y="6248400"/>
            <a:ext cx="1838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Handout pg 1</a:t>
            </a:r>
          </a:p>
        </p:txBody>
      </p:sp>
      <p:sp>
        <p:nvSpPr>
          <p:cNvPr id="9" name="Rectangle 8"/>
          <p:cNvSpPr/>
          <p:nvPr/>
        </p:nvSpPr>
        <p:spPr>
          <a:xfrm>
            <a:off x="9548952" y="6400800"/>
            <a:ext cx="88678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16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7</a:t>
            </a:r>
            <a:endParaRPr lang="en-US" sz="1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5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739" y="2159418"/>
            <a:ext cx="6533501" cy="4361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9D080-DE03-4B20-A206-5D7FDBED66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en-US" sz="3200" dirty="0">
                <a:latin typeface="Eraser" panose="00000400000000000000" pitchFamily="2" charset="0"/>
              </a:rPr>
              <a:t>TUMS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type="subTitle" idx="1"/>
          </p:nvPr>
        </p:nvSpPr>
        <p:spPr>
          <a:xfrm>
            <a:off x="233760" y="572336"/>
            <a:ext cx="9146381" cy="317416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Eraser" panose="00000400000000000000" pitchFamily="2" charset="0"/>
              </a:rPr>
              <a:t>T</a:t>
            </a:r>
            <a:r>
              <a:rPr lang="en-US" sz="4400" dirty="0">
                <a:latin typeface="Eraser" panose="00000400000000000000" pitchFamily="2" charset="0"/>
              </a:rPr>
              <a:t>ouch them</a:t>
            </a:r>
          </a:p>
          <a:p>
            <a:r>
              <a:rPr lang="en-US" sz="4400" dirty="0">
                <a:solidFill>
                  <a:srgbClr val="FF0000"/>
                </a:solidFill>
                <a:latin typeface="Eraser" panose="00000400000000000000" pitchFamily="2" charset="0"/>
              </a:rPr>
              <a:t>U</a:t>
            </a:r>
            <a:r>
              <a:rPr lang="en-US" sz="4400" dirty="0">
                <a:latin typeface="Eraser" panose="00000400000000000000" pitchFamily="2" charset="0"/>
              </a:rPr>
              <a:t>se their name in a positive way</a:t>
            </a:r>
          </a:p>
          <a:p>
            <a:r>
              <a:rPr lang="en-US" sz="4400" dirty="0">
                <a:solidFill>
                  <a:srgbClr val="FF0000"/>
                </a:solidFill>
                <a:latin typeface="Eraser" panose="00000400000000000000" pitchFamily="2" charset="0"/>
              </a:rPr>
              <a:t>M</a:t>
            </a:r>
            <a:r>
              <a:rPr lang="en-US" sz="4400" dirty="0">
                <a:latin typeface="Eraser" panose="00000400000000000000" pitchFamily="2" charset="0"/>
              </a:rPr>
              <a:t>ake eye contact</a:t>
            </a:r>
          </a:p>
          <a:p>
            <a:r>
              <a:rPr lang="en-US" sz="4400" dirty="0">
                <a:solidFill>
                  <a:srgbClr val="FF0000"/>
                </a:solidFill>
                <a:latin typeface="Eraser" panose="00000400000000000000" pitchFamily="2" charset="0"/>
              </a:rPr>
              <a:t>S</a:t>
            </a:r>
            <a:r>
              <a:rPr lang="en-US" sz="4400" dirty="0">
                <a:latin typeface="Eraser" panose="00000400000000000000" pitchFamily="2" charset="0"/>
              </a:rPr>
              <a:t>mile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1CC77F-7D2B-49CC-8AA1-3C6DF7EAC2AA}"/>
              </a:ext>
            </a:extLst>
          </p:cNvPr>
          <p:cNvSpPr/>
          <p:nvPr/>
        </p:nvSpPr>
        <p:spPr>
          <a:xfrm>
            <a:off x="130503" y="5550721"/>
            <a:ext cx="45752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Give it on the front side</a:t>
            </a:r>
          </a:p>
          <a:p>
            <a:pPr algn="ctr"/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They won’t take it on the back side.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83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1160" y="3679825"/>
            <a:ext cx="6173390" cy="2667000"/>
          </a:xfrm>
        </p:spPr>
        <p:txBody>
          <a:bodyPr/>
          <a:lstStyle/>
          <a:p>
            <a:r>
              <a:rPr lang="en-US" dirty="0"/>
              <a:t>Sensory input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772400" cy="365125"/>
          </a:xfrm>
        </p:spPr>
        <p:txBody>
          <a:bodyPr/>
          <a:lstStyle/>
          <a:p>
            <a:pPr defTabSz="685800">
              <a:defRPr/>
            </a:pPr>
            <a:r>
              <a:rPr lang="en-US" sz="1350" kern="0">
                <a:solidFill>
                  <a:sysClr val="windowText" lastClr="000000"/>
                </a:solidFill>
              </a:rPr>
              <a:t>Behavior Doctor Seminars          ™®© FY17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717675"/>
            <a:ext cx="3068515" cy="2216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384175"/>
            <a:ext cx="3057525" cy="2038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648200"/>
            <a:ext cx="31242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210" y="431800"/>
            <a:ext cx="1055290" cy="1003300"/>
          </a:xfrm>
        </p:spPr>
        <p:txBody>
          <a:bodyPr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05210" y="5105400"/>
            <a:ext cx="10263981" cy="1828800"/>
          </a:xfrm>
        </p:spPr>
        <p:txBody>
          <a:bodyPr>
            <a:normAutofit/>
          </a:bodyPr>
          <a:lstStyle/>
          <a:p>
            <a:pPr lvl="1"/>
            <a:r>
              <a:rPr lang="en-US" b="1" dirty="0">
                <a:latin typeface="Eraser" panose="00000400000000000000" pitchFamily="2" charset="0"/>
              </a:rPr>
              <a:t>These are the things students are trying to escape:</a:t>
            </a:r>
          </a:p>
          <a:p>
            <a:pPr lvl="2"/>
            <a:r>
              <a:rPr lang="en-US" b="1" dirty="0">
                <a:latin typeface="Eraser" panose="00000400000000000000" pitchFamily="2" charset="0"/>
              </a:rPr>
              <a:t>Work/Tasks</a:t>
            </a:r>
          </a:p>
          <a:p>
            <a:pPr lvl="2"/>
            <a:r>
              <a:rPr lang="en-US" b="1" dirty="0">
                <a:latin typeface="Eraser" panose="00000400000000000000" pitchFamily="2" charset="0"/>
              </a:rPr>
              <a:t>Attention (Adults-Peers)</a:t>
            </a:r>
          </a:p>
          <a:p>
            <a:pPr lvl="2"/>
            <a:r>
              <a:rPr lang="en-US" b="1" dirty="0">
                <a:latin typeface="Eraser" panose="00000400000000000000" pitchFamily="2" charset="0"/>
              </a:rPr>
              <a:t>Pain (Physical or Emotional)</a:t>
            </a:r>
          </a:p>
          <a:p>
            <a:pPr lvl="2"/>
            <a:r>
              <a:rPr lang="en-US" b="1" dirty="0">
                <a:latin typeface="Eraser" panose="00000400000000000000" pitchFamily="2" charset="0"/>
              </a:rPr>
              <a:t>Sensory Overload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665" y="384905"/>
            <a:ext cx="3691083" cy="36910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48952" y="6400800"/>
            <a:ext cx="88678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16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7</a:t>
            </a:r>
            <a:endParaRPr lang="en-US" sz="1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67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960" y="-165100"/>
            <a:ext cx="9146382" cy="12954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Eraser" panose="00000400000000000000" pitchFamily="2" charset="0"/>
              </a:rPr>
              <a:t>Sensory overload- If these happen stop activity and assess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772400" cy="365125"/>
          </a:xfrm>
        </p:spPr>
        <p:txBody>
          <a:bodyPr/>
          <a:lstStyle/>
          <a:p>
            <a:pPr defTabSz="685800">
              <a:defRPr/>
            </a:pPr>
            <a:r>
              <a:rPr lang="en-US" sz="1350" kern="0">
                <a:solidFill>
                  <a:sysClr val="windowText" lastClr="000000"/>
                </a:solidFill>
              </a:rPr>
              <a:t>Behavior Doctor Seminars          ™®© FY17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063402" y="2057401"/>
          <a:ext cx="8229600" cy="46284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4233416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2475612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67817986"/>
                    </a:ext>
                  </a:extLst>
                </a:gridCol>
              </a:tblGrid>
              <a:tr h="6051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Physical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Verbal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Behavior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7561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Loss of Balance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Verbalizing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“STOP”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Refusing Activities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9226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Skin flushes/goes pale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Hysteria/Crying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Stimming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1222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Racing Heartbeat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Echolalic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Behavior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Child lashes out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74087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Stomach distress: stomach ache – nausea-vomiting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Agitated or Angry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791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2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7FD3-756C-49D1-A81E-6600D199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www.behaviordoctor.org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C6F7E-EBF6-4AC8-AB76-CD1C403DE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140" y="702179"/>
            <a:ext cx="2934714" cy="3880773"/>
          </a:xfrm>
        </p:spPr>
        <p:txBody>
          <a:bodyPr>
            <a:normAutofit fontScale="92500"/>
          </a:bodyPr>
          <a:lstStyle/>
          <a:p>
            <a:r>
              <a:rPr lang="en-US" dirty="0"/>
              <a:t>Go to the materials tab</a:t>
            </a:r>
          </a:p>
          <a:p>
            <a:r>
              <a:rPr lang="en-US" dirty="0"/>
              <a:t>Click “Presentations”</a:t>
            </a:r>
          </a:p>
          <a:p>
            <a:r>
              <a:rPr lang="en-US" dirty="0"/>
              <a:t>Scroll to San Bernardino</a:t>
            </a:r>
          </a:p>
          <a:p>
            <a:pPr lvl="1"/>
            <a:r>
              <a:rPr lang="en-US" dirty="0"/>
              <a:t>I have posted this PowerPoint and some other files I think you might really like.</a:t>
            </a:r>
          </a:p>
        </p:txBody>
      </p:sp>
      <p:pic>
        <p:nvPicPr>
          <p:cNvPr id="6" name="Picture 5" descr="A pencil and paper&#10;&#10;Description generated with high confidence">
            <a:extLst>
              <a:ext uri="{FF2B5EF4-FFF2-40B4-BE49-F238E27FC236}">
                <a16:creationId xmlns:a16="http://schemas.microsoft.com/office/drawing/2014/main" id="{53CB31F5-432E-4659-BB64-153C7ECDA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97" y="1514335"/>
            <a:ext cx="5719306" cy="3219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2DE5F6-BE79-4A9A-B143-8D742D9DBCE2}"/>
              </a:ext>
            </a:extLst>
          </p:cNvPr>
          <p:cNvSpPr/>
          <p:nvPr/>
        </p:nvSpPr>
        <p:spPr>
          <a:xfrm>
            <a:off x="2053077" y="5879068"/>
            <a:ext cx="7491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www.facebook.com/behaviordoctor</a:t>
            </a:r>
          </a:p>
        </p:txBody>
      </p:sp>
    </p:spTree>
    <p:extLst>
      <p:ext uri="{BB962C8B-B14F-4D97-AF65-F5344CB8AC3E}">
        <p14:creationId xmlns:p14="http://schemas.microsoft.com/office/powerpoint/2010/main" val="321342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5CE4-7BE9-436F-BF07-B5255EC68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760" y="3873500"/>
            <a:ext cx="9146382" cy="2667000"/>
          </a:xfrm>
        </p:spPr>
        <p:txBody>
          <a:bodyPr/>
          <a:lstStyle/>
          <a:p>
            <a:r>
              <a:rPr lang="en-US" dirty="0"/>
              <a:t>Real Example- David, the kindergartener</a:t>
            </a:r>
          </a:p>
        </p:txBody>
      </p:sp>
      <p:pic>
        <p:nvPicPr>
          <p:cNvPr id="5" name="Content Placeholder 4" descr="A picture containing person, sitting, indoor&#10;&#10;Description generated with very high confidence">
            <a:extLst>
              <a:ext uri="{FF2B5EF4-FFF2-40B4-BE49-F238E27FC236}">
                <a16:creationId xmlns:a16="http://schemas.microsoft.com/office/drawing/2014/main" id="{24A154C2-7438-4FE3-94EF-16EE5EBAB0E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22600" y="509588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141979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90670" y="9525"/>
            <a:ext cx="2357042" cy="13525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2400" b="1" dirty="0">
                <a:latin typeface="Eraser" panose="00000400000000000000" pitchFamily="2" charset="0"/>
              </a:rPr>
              <a:t>Whenever a behavior happens, it is your reaction that determines whether you see it again or not. We have to change our behavior</a:t>
            </a:r>
            <a:r>
              <a:rPr lang="en-US" sz="1800" dirty="0">
                <a:latin typeface="Eraser" panose="00000400000000000000" pitchFamily="2" charset="0"/>
              </a:rPr>
              <a:t> (Alberto &amp; Troutman)..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36" y="630820"/>
            <a:ext cx="4808926" cy="3209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3400" y="6248400"/>
            <a:ext cx="1838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Handout pg 1</a:t>
            </a:r>
          </a:p>
        </p:txBody>
      </p:sp>
      <p:sp>
        <p:nvSpPr>
          <p:cNvPr id="9" name="Rectangle 8"/>
          <p:cNvSpPr/>
          <p:nvPr/>
        </p:nvSpPr>
        <p:spPr>
          <a:xfrm>
            <a:off x="9548952" y="6400800"/>
            <a:ext cx="88678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16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7</a:t>
            </a:r>
            <a:endParaRPr lang="en-US" sz="1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8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3060" y="615950"/>
            <a:ext cx="9146382" cy="749300"/>
          </a:xfrm>
        </p:spPr>
        <p:txBody>
          <a:bodyPr/>
          <a:lstStyle/>
          <a:p>
            <a:r>
              <a:rPr lang="en-US" dirty="0"/>
              <a:t>Jay and the pancakes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772400" cy="365125"/>
          </a:xfrm>
        </p:spPr>
        <p:txBody>
          <a:bodyPr/>
          <a:lstStyle/>
          <a:p>
            <a:pPr defTabSz="685800">
              <a:defRPr/>
            </a:pPr>
            <a:r>
              <a:rPr lang="en-US" sz="1350" kern="0">
                <a:solidFill>
                  <a:sysClr val="windowText" lastClr="000000"/>
                </a:solidFill>
              </a:rPr>
              <a:t>Behavior Doctor Seminars          ™®© FY17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76719"/>
            <a:ext cx="6324764" cy="50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560" y="4095750"/>
            <a:ext cx="9146382" cy="2667000"/>
          </a:xfrm>
        </p:spPr>
        <p:txBody>
          <a:bodyPr/>
          <a:lstStyle/>
          <a:p>
            <a:pPr algn="ctr"/>
            <a:r>
              <a:rPr lang="en-US" dirty="0"/>
              <a:t>Test to see if it is a real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656160" y="933450"/>
            <a:ext cx="9146381" cy="35496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Did it </a:t>
            </a:r>
            <a:r>
              <a:rPr lang="en-US" sz="2800" dirty="0">
                <a:solidFill>
                  <a:srgbClr val="FFC000"/>
                </a:solidFill>
              </a:rPr>
              <a:t>stop</a:t>
            </a:r>
            <a:r>
              <a:rPr lang="en-US" sz="2800" dirty="0"/>
              <a:t> the behavior?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Was it </a:t>
            </a:r>
            <a:r>
              <a:rPr lang="en-US" sz="2800" dirty="0">
                <a:solidFill>
                  <a:srgbClr val="FFC000"/>
                </a:solidFill>
              </a:rPr>
              <a:t>proactive</a:t>
            </a:r>
            <a:r>
              <a:rPr lang="en-US" sz="2800" dirty="0"/>
              <a:t>: not reactive?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Were there changes to the environment to </a:t>
            </a:r>
            <a:r>
              <a:rPr lang="en-US" sz="2800" dirty="0">
                <a:solidFill>
                  <a:srgbClr val="FFC000"/>
                </a:solidFill>
              </a:rPr>
              <a:t>set the student up for success</a:t>
            </a:r>
            <a:r>
              <a:rPr lang="en-US" sz="28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Was a </a:t>
            </a:r>
            <a:r>
              <a:rPr lang="en-US" sz="2800" dirty="0">
                <a:solidFill>
                  <a:srgbClr val="FFC000"/>
                </a:solidFill>
              </a:rPr>
              <a:t>replacement behavior </a:t>
            </a:r>
            <a:r>
              <a:rPr lang="en-US" sz="2800" dirty="0"/>
              <a:t>taught?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Did the team </a:t>
            </a:r>
            <a:r>
              <a:rPr lang="en-US" sz="2800" dirty="0">
                <a:solidFill>
                  <a:srgbClr val="FFC000"/>
                </a:solidFill>
              </a:rPr>
              <a:t>feed</a:t>
            </a:r>
            <a:r>
              <a:rPr lang="en-US" sz="2800" dirty="0"/>
              <a:t> the replacement behavior and </a:t>
            </a:r>
            <a:r>
              <a:rPr lang="en-US" sz="2800" dirty="0">
                <a:solidFill>
                  <a:srgbClr val="FFC000"/>
                </a:solidFill>
              </a:rPr>
              <a:t>extinguish</a:t>
            </a:r>
            <a:r>
              <a:rPr lang="en-US" sz="2800" dirty="0"/>
              <a:t> the target behavior?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Was it delivered long enough with </a:t>
            </a:r>
            <a:r>
              <a:rPr lang="en-US" sz="2800" dirty="0">
                <a:solidFill>
                  <a:srgbClr val="FFC000"/>
                </a:solidFill>
              </a:rPr>
              <a:t>consistency and fidelity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01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610" y="298450"/>
            <a:ext cx="9146382" cy="7747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51310" y="1479550"/>
            <a:ext cx="9146381" cy="47879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Alberto, P.A., &amp; Troutman, A.C. (1990).  </a:t>
            </a:r>
            <a:r>
              <a:rPr lang="en-US" sz="1600" u="sng" dirty="0"/>
              <a:t>Applied behavior analysis for teachers</a:t>
            </a:r>
            <a:r>
              <a:rPr lang="en-US" sz="1600" dirty="0"/>
              <a:t> (Third Edition).  New York: Macmillan Publishing Company.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Alberto, P., &amp; Troutman, A. (2003). </a:t>
            </a:r>
            <a:r>
              <a:rPr lang="en-US" sz="1600" i="1" dirty="0"/>
              <a:t>Applied behavior analysis for teachers</a:t>
            </a:r>
            <a:r>
              <a:rPr lang="en-US" sz="1600" dirty="0"/>
              <a:t> (6th ed.). Upper Saddle River, NJ: Merrill Prentice-Hall.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Bambara, L.M., &amp; Knoster, T.P. (1995).  </a:t>
            </a:r>
            <a:r>
              <a:rPr lang="en-US" sz="1600" u="sng" dirty="0"/>
              <a:t>Guidelines: Effective behavioral support</a:t>
            </a:r>
            <a:r>
              <a:rPr lang="en-US" sz="1600" dirty="0"/>
              <a:t>.  Pennsylvania Department of Education: Bureau of Special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Bandura, A. (1969a). </a:t>
            </a:r>
            <a:r>
              <a:rPr lang="en-US" sz="1600" i="1" dirty="0"/>
              <a:t>Principles of behavior modification</a:t>
            </a:r>
            <a:r>
              <a:rPr lang="en-US" sz="1600" dirty="0"/>
              <a:t>. New York: Holt, Rinehart &amp; Winston.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Cosden</a:t>
            </a:r>
            <a:r>
              <a:rPr lang="en-US" sz="1600" dirty="0"/>
              <a:t>, M., Gannon, C., &amp; Haring, T. G. (1995). Teacher-control versus student-control over choice of tasks and reinforcement for students with severe behavior problems. Journal of Behavioral Education, 5, 11-27.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Haydon, T., Conroy, M., Sindelar, P., Scott, T. M., Brian, &amp; Marie, A. (2010). Comparison of Three Types of  Opportunities to Respond on Student Academic and Social Behaviors, Journal of Emotional and Behavioral.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Lally, P., Van Jaarsveld, C. H. M., Potts, H., &amp; Wardle, J. (2010). How are habits formed: Modeling habit formation in the real world. European Journal of Social Psychology, 40, 998–1009. doi:10.1002/ejsp.674.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 Marzoli D &amp; </a:t>
            </a:r>
            <a:r>
              <a:rPr lang="en-US" sz="1600" dirty="0" err="1"/>
              <a:t>Tommasi</a:t>
            </a:r>
            <a:r>
              <a:rPr lang="en-US" sz="1600" dirty="0"/>
              <a:t> L (2009). Side biases in humans (Homo sapiens); three ecological studies on hemispheric asymmetries. </a:t>
            </a:r>
            <a:r>
              <a:rPr lang="en-US" sz="1600" i="1" dirty="0"/>
              <a:t>Naturwissenschaften</a:t>
            </a:r>
            <a:r>
              <a:rPr lang="en-US" sz="1600" dirty="0"/>
              <a:t>. DOI 10.1007/s00114-009-0571-4.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Shores, R. E., Gunter, P. L., &amp; Jack, S. L. (1993). Classroom management strategies: Are they setting events for coercion? Behavioral Disorders, 18, 92–102.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4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 pictures were purchased through 123rf.com with the exception of Marvin the Martian owned by Laura Riffel</a:t>
            </a:r>
          </a:p>
        </p:txBody>
      </p:sp>
    </p:spTree>
    <p:extLst>
      <p:ext uri="{BB962C8B-B14F-4D97-AF65-F5344CB8AC3E}">
        <p14:creationId xmlns:p14="http://schemas.microsoft.com/office/powerpoint/2010/main" val="40578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44" b="82000" l="2889" r="90000">
                        <a14:foregroundMark x1="7111" y1="30222" x2="7111" y2="30222"/>
                        <a14:foregroundMark x1="3111" y1="30222" x2="3333" y2="30222"/>
                        <a14:foregroundMark x1="44222" y1="12889" x2="44222" y2="12889"/>
                        <a14:foregroundMark x1="47556" y1="16000" x2="47556" y2="16000"/>
                        <a14:foregroundMark x1="43111" y1="8444" x2="43111" y2="8444"/>
                        <a14:foregroundMark x1="72000" y1="62889" x2="72000" y2="62889"/>
                        <a14:foregroundMark x1="68222" y1="66889" x2="68222" y2="66889"/>
                        <a14:foregroundMark x1="68222" y1="65111" x2="68222" y2="65111"/>
                        <a14:foregroundMark x1="72889" y1="60444" x2="72889" y2="60444"/>
                        <a14:foregroundMark x1="70889" y1="62667" x2="70889" y2="62667"/>
                        <a14:foregroundMark x1="70889" y1="66000" x2="71111" y2="66000"/>
                        <a14:foregroundMark x1="68667" y1="67111" x2="68667" y2="67111"/>
                        <a14:backgroundMark x1="78000" y1="66222" x2="78000" y2="66222"/>
                        <a14:backgroundMark x1="69778" y1="64222" x2="69778" y2="64222"/>
                        <a14:backgroundMark x1="71111" y1="68667" x2="71111" y2="68667"/>
                        <a14:backgroundMark x1="74222" y1="67111" x2="74222" y2="67111"/>
                        <a14:backgroundMark x1="79556" y1="66222" x2="79556" y2="66222"/>
                        <a14:backgroundMark x1="77333" y1="68222" x2="77333" y2="68222"/>
                        <a14:backgroundMark x1="79111" y1="67111" x2="79111" y2="67111"/>
                      </a14:backgroundRemoval>
                    </a14:imgEffect>
                  </a14:imgLayer>
                </a14:imgProps>
              </a:ext>
            </a:extLst>
          </a:blip>
          <a:srcRect t="813" r="-2" b="8454"/>
          <a:stretch/>
        </p:blipFill>
        <p:spPr>
          <a:xfrm>
            <a:off x="-533852" y="-517516"/>
            <a:ext cx="10579551" cy="959900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189939" y="-25400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ALL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399672" y="2565603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Some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117030" y="4522693"/>
            <a:ext cx="1254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3"/>
                </a:solidFill>
              </a:rPr>
              <a:t>Few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02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071960" y="424934"/>
            <a:ext cx="10713640" cy="1066800"/>
          </a:xfrm>
        </p:spPr>
        <p:txBody>
          <a:bodyPr/>
          <a:lstStyle/>
          <a:p>
            <a:pPr lvl="1"/>
            <a:r>
              <a:rPr lang="en-US" sz="2400" b="1" dirty="0">
                <a:latin typeface="Eraser" panose="00000400000000000000" pitchFamily="2" charset="0"/>
              </a:rPr>
              <a:t>Behavior is learned and serves a specific purpose </a:t>
            </a:r>
          </a:p>
          <a:p>
            <a:pPr lvl="1"/>
            <a:r>
              <a:rPr lang="en-US" sz="105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Eraser" panose="00000400000000000000" pitchFamily="2" charset="0"/>
              </a:rPr>
              <a:t>(Bandura and Glasser)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Eraser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744" y="2695741"/>
            <a:ext cx="5605989" cy="37373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805399" y="1834856"/>
            <a:ext cx="3009603" cy="2554264"/>
          </a:xfrm>
          <a:prstGeom prst="wedgeEllipseCallout">
            <a:avLst>
              <a:gd name="adj1" fmla="val 91126"/>
              <a:gd name="adj2" fmla="val 2866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sysClr val="windowText" lastClr="000000"/>
                </a:solidFill>
              </a:rPr>
              <a:t>If you are given a task you don’t want to do…start crying.  They will send you to the “thinking” chair.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3400" y="6248400"/>
            <a:ext cx="1838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Handout pg 1</a:t>
            </a:r>
          </a:p>
        </p:txBody>
      </p:sp>
      <p:sp>
        <p:nvSpPr>
          <p:cNvPr id="9" name="Rectangle 8"/>
          <p:cNvSpPr/>
          <p:nvPr/>
        </p:nvSpPr>
        <p:spPr>
          <a:xfrm>
            <a:off x="9548952" y="6400800"/>
            <a:ext cx="88678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16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7</a:t>
            </a:r>
            <a:endParaRPr lang="en-US" sz="1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92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3810" y="136525"/>
            <a:ext cx="9146382" cy="1524000"/>
          </a:xfrm>
        </p:spPr>
        <p:txBody>
          <a:bodyPr/>
          <a:lstStyle/>
          <a:p>
            <a:r>
              <a:rPr lang="en-US" dirty="0">
                <a:latin typeface="Eraser" panose="00000400000000000000" pitchFamily="2" charset="0"/>
              </a:rPr>
              <a:t>Josh- 4 hours a day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772400" cy="365125"/>
          </a:xfrm>
        </p:spPr>
        <p:txBody>
          <a:bodyPr/>
          <a:lstStyle/>
          <a:p>
            <a:pPr defTabSz="685800">
              <a:defRPr/>
            </a:pPr>
            <a:r>
              <a:rPr lang="en-US" sz="1350" kern="0">
                <a:solidFill>
                  <a:sysClr val="windowText" lastClr="000000"/>
                </a:solidFill>
              </a:rPr>
              <a:t>Behavior Doctor Seminars          ™®© FY17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15" y="1926753"/>
            <a:ext cx="5976906" cy="448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8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4808" y="3449765"/>
            <a:ext cx="2424806" cy="1605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39928" y="3959692"/>
            <a:ext cx="9146382" cy="2667000"/>
          </a:xfrm>
        </p:spPr>
        <p:txBody>
          <a:bodyPr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637110" y="388504"/>
            <a:ext cx="9146381" cy="1066800"/>
          </a:xfrm>
        </p:spPr>
        <p:txBody>
          <a:bodyPr/>
          <a:lstStyle/>
          <a:p>
            <a:pPr lvl="1"/>
            <a:r>
              <a:rPr lang="en-US" sz="3000" b="1" dirty="0">
                <a:latin typeface="Eraser" panose="00000400000000000000" pitchFamily="2" charset="0"/>
              </a:rPr>
              <a:t>Behavior is related to the context within which it occurs </a:t>
            </a:r>
            <a:r>
              <a:rPr lang="en-US" dirty="0">
                <a:latin typeface="Eraser" panose="00000400000000000000" pitchFamily="2" charset="0"/>
              </a:rPr>
              <a:t>(Bambara &amp; Knoster)</a:t>
            </a:r>
          </a:p>
          <a:p>
            <a:pPr marL="342900" lvl="1" indent="0">
              <a:buNone/>
            </a:pPr>
            <a:endParaRPr lang="en-US" dirty="0">
              <a:latin typeface="Eraser" panose="000004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94426" y="2202172"/>
            <a:ext cx="3816068" cy="1643767"/>
          </a:xfrm>
          <a:prstGeom prst="cloudCallout">
            <a:avLst>
              <a:gd name="adj1" fmla="val 78955"/>
              <a:gd name="adj2" fmla="val 5373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000" b="1" kern="0" dirty="0">
                <a:solidFill>
                  <a:sysClr val="windowText" lastClr="000000"/>
                </a:solidFill>
              </a:rPr>
              <a:t>This would never happen on Mars!!!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62857" y="5728347"/>
            <a:ext cx="300609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750" kern="0" dirty="0">
                <a:solidFill>
                  <a:sysClr val="windowText" lastClr="000000"/>
                </a:solidFill>
              </a:rPr>
              <a:t>Royalty free pic from clipartbest.com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6336268"/>
            <a:ext cx="1838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Handout pg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48952" y="6400800"/>
            <a:ext cx="88678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16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7</a:t>
            </a:r>
            <a:endParaRPr lang="en-US" sz="1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8" b="90000" l="10000" r="95417">
                        <a14:backgroundMark x1="22083" y1="11979" x2="22083" y2="11979"/>
                        <a14:backgroundMark x1="23750" y1="24271" x2="23750" y2="24271"/>
                        <a14:backgroundMark x1="38056" y1="33646" x2="38056" y2="33646"/>
                        <a14:backgroundMark x1="66806" y1="35521" x2="66806" y2="35521"/>
                        <a14:backgroundMark x1="82361" y1="24063" x2="82361" y2="24063"/>
                        <a14:backgroundMark x1="32500" y1="21771" x2="32500" y2="21771"/>
                        <a14:backgroundMark x1="32500" y1="20938" x2="32500" y2="20938"/>
                        <a14:backgroundMark x1="32500" y1="20938" x2="32500" y2="20938"/>
                        <a14:backgroundMark x1="32083" y1="20938" x2="32083" y2="20938"/>
                        <a14:backgroundMark x1="29444" y1="26979" x2="29444" y2="26979"/>
                        <a14:backgroundMark x1="19861" y1="21146" x2="19861" y2="21146"/>
                        <a14:backgroundMark x1="41111" y1="29896" x2="41111" y2="29896"/>
                        <a14:backgroundMark x1="37222" y1="38125" x2="37222" y2="38125"/>
                        <a14:backgroundMark x1="72222" y1="20208" x2="72222" y2="20208"/>
                        <a14:backgroundMark x1="86528" y1="20521" x2="86528" y2="20521"/>
                        <a14:backgroundMark x1="71806" y1="35313" x2="71806" y2="35313"/>
                        <a14:backgroundMark x1="44167" y1="7917" x2="44167" y2="7917"/>
                        <a14:backgroundMark x1="44167" y1="13958" x2="44167" y2="139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8100" y="3466582"/>
            <a:ext cx="4577722" cy="47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40950" y="118646"/>
            <a:ext cx="1785542" cy="990600"/>
          </a:xfrm>
        </p:spPr>
        <p:txBody>
          <a:bodyPr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479550" y="4775200"/>
            <a:ext cx="9189641" cy="13970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800" b="1" dirty="0">
                <a:latin typeface="Eraser" panose="00000400000000000000" pitchFamily="2" charset="0"/>
              </a:rPr>
              <a:t>We should deliver the intervention with consistency and fidelity for one month for every year that the behavior has been in place </a:t>
            </a:r>
            <a:r>
              <a:rPr lang="en-US" dirty="0">
                <a:latin typeface="Eraser" panose="00000400000000000000" pitchFamily="2" charset="0"/>
              </a:rPr>
              <a:t>(</a:t>
            </a:r>
            <a:r>
              <a:rPr lang="en-US" dirty="0" err="1">
                <a:latin typeface="Eraser" panose="00000400000000000000" pitchFamily="2" charset="0"/>
              </a:rPr>
              <a:t>Lally</a:t>
            </a:r>
            <a:r>
              <a:rPr lang="en-US" dirty="0">
                <a:latin typeface="Eraser" panose="00000400000000000000" pitchFamily="2" charset="0"/>
              </a:rPr>
              <a:t> et al.).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047" y="138218"/>
            <a:ext cx="4708526" cy="3139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3400" y="6248400"/>
            <a:ext cx="1838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Handout pg 1</a:t>
            </a:r>
          </a:p>
        </p:txBody>
      </p:sp>
      <p:sp>
        <p:nvSpPr>
          <p:cNvPr id="9" name="Rectangle 8"/>
          <p:cNvSpPr/>
          <p:nvPr/>
        </p:nvSpPr>
        <p:spPr>
          <a:xfrm>
            <a:off x="9548952" y="6400800"/>
            <a:ext cx="88678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16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7</a:t>
            </a:r>
            <a:endParaRPr lang="en-US" sz="1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90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2" r="8523" b="1"/>
          <a:stretch/>
        </p:blipFill>
        <p:spPr>
          <a:xfrm>
            <a:off x="1282701" y="1908444"/>
            <a:ext cx="2457451" cy="2744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160" y="544232"/>
            <a:ext cx="9146382" cy="643218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400" dirty="0">
                <a:latin typeface="Eraser" panose="00000400000000000000" pitchFamily="2" charset="0"/>
              </a:rPr>
              <a:t>Josh -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5681663" cy="365125"/>
          </a:xfrm>
        </p:spPr>
        <p:txBody>
          <a:bodyPr>
            <a:normAutofit lnSpcReduction="10000"/>
          </a:bodyPr>
          <a:lstStyle/>
          <a:p>
            <a:pPr defTabSz="685800"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Behavior Doctor Seminars          ™®© FY17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4191000" cy="44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1040" y="241300"/>
            <a:ext cx="2103040" cy="711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0">
              <a:buNone/>
            </a:pPr>
            <a:r>
              <a:rPr lang="en-US" sz="3200" dirty="0">
                <a:latin typeface="Eraser" panose="00000400000000000000" pitchFamily="2" charset="0"/>
              </a:rPr>
              <a:t>We can improve behavior by 80% just by pointing out what one person is doing correctly </a:t>
            </a:r>
            <a:r>
              <a:rPr lang="en-US" sz="2400" dirty="0">
                <a:latin typeface="Eraser" panose="00000400000000000000" pitchFamily="2" charset="0"/>
              </a:rPr>
              <a:t>(Shores, Gunter, &amp; Jack).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693" y="477403"/>
            <a:ext cx="4887872" cy="32585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3915" y="1107085"/>
            <a:ext cx="3145706" cy="623248"/>
          </a:xfrm>
          <a:prstGeom prst="rect">
            <a:avLst/>
          </a:prstGeom>
          <a:solidFill>
            <a:schemeClr val="accent2"/>
          </a:solidFill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>
              <a:defRPr/>
            </a:pPr>
            <a:r>
              <a:rPr lang="en-US" b="1" kern="0" dirty="0">
                <a:ln/>
                <a:solidFill>
                  <a:sysClr val="windowText" lastClr="000000"/>
                </a:solidFill>
              </a:rPr>
              <a:t>Behavior goes….</a:t>
            </a:r>
          </a:p>
          <a:p>
            <a:pPr algn="ctr" defTabSz="685800">
              <a:defRPr/>
            </a:pPr>
            <a:r>
              <a:rPr lang="en-US" b="1" kern="0" dirty="0">
                <a:ln/>
                <a:solidFill>
                  <a:sysClr val="windowText" lastClr="000000"/>
                </a:solidFill>
              </a:rPr>
              <a:t>Where reinforcement flows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3400" y="6248400"/>
            <a:ext cx="1838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Handout pg 1</a:t>
            </a:r>
          </a:p>
        </p:txBody>
      </p:sp>
      <p:sp>
        <p:nvSpPr>
          <p:cNvPr id="9" name="Rectangle 8"/>
          <p:cNvSpPr/>
          <p:nvPr/>
        </p:nvSpPr>
        <p:spPr>
          <a:xfrm>
            <a:off x="9548952" y="6400800"/>
            <a:ext cx="88678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1600" kern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7</a:t>
            </a:r>
            <a:endParaRPr lang="en-US" sz="1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7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bold_letter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appy_child">
  <a:themeElements>
    <a:clrScheme name="happy_ch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ppy_child">
      <a:majorFont>
        <a:latin typeface="Georgi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appy_ch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ppy_chi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ppy_chi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ppy_chi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ppy_chi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ppy_chi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ppy_chi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ppy_chi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ppy_chi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ppy_chi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ppy_chi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ppy_chi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2405</TotalTime>
  <Words>745</Words>
  <Application>Microsoft Office PowerPoint</Application>
  <PresentationFormat>Widescreen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Calibri</vt:lpstr>
      <vt:lpstr>Consolas</vt:lpstr>
      <vt:lpstr>Corbel</vt:lpstr>
      <vt:lpstr>Eraser</vt:lpstr>
      <vt:lpstr>Georgia</vt:lpstr>
      <vt:lpstr>Lucida Sans Unicode</vt:lpstr>
      <vt:lpstr>Times New Roman</vt:lpstr>
      <vt:lpstr>Trebuchet MS</vt:lpstr>
      <vt:lpstr>Tw Cen MT</vt:lpstr>
      <vt:lpstr>Circuit</vt:lpstr>
      <vt:lpstr>bold_letters</vt:lpstr>
      <vt:lpstr>2_Custom Design</vt:lpstr>
      <vt:lpstr>happy_child</vt:lpstr>
      <vt:lpstr>Chalkboard 16x9</vt:lpstr>
      <vt:lpstr>PowerPoint Presentation</vt:lpstr>
      <vt:lpstr>www.behaviordoctor.org</vt:lpstr>
      <vt:lpstr>PowerPoint Presentation</vt:lpstr>
      <vt:lpstr>1</vt:lpstr>
      <vt:lpstr>Josh- 4 hours a day</vt:lpstr>
      <vt:lpstr>2</vt:lpstr>
      <vt:lpstr>3</vt:lpstr>
      <vt:lpstr>Josh - learning</vt:lpstr>
      <vt:lpstr>4</vt:lpstr>
      <vt:lpstr>5</vt:lpstr>
      <vt:lpstr>NYC Preschool for children</vt:lpstr>
      <vt:lpstr> 6</vt:lpstr>
      <vt:lpstr>Cortez, Colorado</vt:lpstr>
      <vt:lpstr>7</vt:lpstr>
      <vt:lpstr>8</vt:lpstr>
      <vt:lpstr>TUMS</vt:lpstr>
      <vt:lpstr>Sensory input</vt:lpstr>
      <vt:lpstr>9</vt:lpstr>
      <vt:lpstr>Sensory overload- If these happen stop activity and assess</vt:lpstr>
      <vt:lpstr>Real Example- David, the kindergartener</vt:lpstr>
      <vt:lpstr>10</vt:lpstr>
      <vt:lpstr>Jay and the pancakes</vt:lpstr>
      <vt:lpstr>Test to see if it is a real intervention</vt:lpstr>
      <vt:lpstr>References</vt:lpstr>
      <vt:lpstr>Pictures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interventions and effective strategies for struggling learners</dc:title>
  <dc:creator>Laura Riffel</dc:creator>
  <cp:lastModifiedBy>Laura Riffel</cp:lastModifiedBy>
  <cp:revision>187</cp:revision>
  <dcterms:created xsi:type="dcterms:W3CDTF">2016-07-04T17:23:26Z</dcterms:created>
  <dcterms:modified xsi:type="dcterms:W3CDTF">2018-06-05T22:15:06Z</dcterms:modified>
</cp:coreProperties>
</file>