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65" r:id="rId3"/>
    <p:sldMasterId id="2147483667" r:id="rId4"/>
    <p:sldMasterId id="2147483673" r:id="rId5"/>
  </p:sldMasterIdLst>
  <p:notesMasterIdLst>
    <p:notesMasterId r:id="rId115"/>
  </p:notesMasterIdLst>
  <p:handoutMasterIdLst>
    <p:handoutMasterId r:id="rId116"/>
  </p:handoutMasterIdLst>
  <p:sldIdLst>
    <p:sldId id="256" r:id="rId6"/>
    <p:sldId id="265" r:id="rId7"/>
    <p:sldId id="391" r:id="rId8"/>
    <p:sldId id="300" r:id="rId9"/>
    <p:sldId id="301" r:id="rId10"/>
    <p:sldId id="302" r:id="rId11"/>
    <p:sldId id="398" r:id="rId12"/>
    <p:sldId id="403" r:id="rId13"/>
    <p:sldId id="399" r:id="rId14"/>
    <p:sldId id="400" r:id="rId15"/>
    <p:sldId id="392" r:id="rId16"/>
    <p:sldId id="393" r:id="rId17"/>
    <p:sldId id="303" r:id="rId18"/>
    <p:sldId id="347" r:id="rId19"/>
    <p:sldId id="304" r:id="rId20"/>
    <p:sldId id="305" r:id="rId21"/>
    <p:sldId id="306" r:id="rId22"/>
    <p:sldId id="307" r:id="rId23"/>
    <p:sldId id="308" r:id="rId24"/>
    <p:sldId id="309" r:id="rId25"/>
    <p:sldId id="349" r:id="rId26"/>
    <p:sldId id="310" r:id="rId27"/>
    <p:sldId id="315" r:id="rId28"/>
    <p:sldId id="401" r:id="rId29"/>
    <p:sldId id="311" r:id="rId30"/>
    <p:sldId id="390" r:id="rId31"/>
    <p:sldId id="402" r:id="rId32"/>
    <p:sldId id="394" r:id="rId33"/>
    <p:sldId id="395" r:id="rId34"/>
    <p:sldId id="396" r:id="rId35"/>
    <p:sldId id="397" r:id="rId36"/>
    <p:sldId id="312" r:id="rId37"/>
    <p:sldId id="350" r:id="rId38"/>
    <p:sldId id="313" r:id="rId39"/>
    <p:sldId id="314" r:id="rId40"/>
    <p:sldId id="316" r:id="rId41"/>
    <p:sldId id="317" r:id="rId42"/>
    <p:sldId id="318" r:id="rId43"/>
    <p:sldId id="412" r:id="rId44"/>
    <p:sldId id="386" r:id="rId45"/>
    <p:sldId id="387" r:id="rId46"/>
    <p:sldId id="319" r:id="rId47"/>
    <p:sldId id="348" r:id="rId48"/>
    <p:sldId id="320" r:id="rId49"/>
    <p:sldId id="388" r:id="rId50"/>
    <p:sldId id="321" r:id="rId51"/>
    <p:sldId id="322" r:id="rId52"/>
    <p:sldId id="323" r:id="rId53"/>
    <p:sldId id="324" r:id="rId54"/>
    <p:sldId id="325" r:id="rId55"/>
    <p:sldId id="326" r:id="rId56"/>
    <p:sldId id="327" r:id="rId57"/>
    <p:sldId id="328" r:id="rId58"/>
    <p:sldId id="329" r:id="rId59"/>
    <p:sldId id="331" r:id="rId60"/>
    <p:sldId id="389" r:id="rId61"/>
    <p:sldId id="406" r:id="rId62"/>
    <p:sldId id="408" r:id="rId63"/>
    <p:sldId id="409" r:id="rId64"/>
    <p:sldId id="411" r:id="rId65"/>
    <p:sldId id="332" r:id="rId66"/>
    <p:sldId id="333" r:id="rId67"/>
    <p:sldId id="334" r:id="rId68"/>
    <p:sldId id="336" r:id="rId69"/>
    <p:sldId id="337" r:id="rId70"/>
    <p:sldId id="404" r:id="rId71"/>
    <p:sldId id="338" r:id="rId72"/>
    <p:sldId id="339" r:id="rId73"/>
    <p:sldId id="340" r:id="rId74"/>
    <p:sldId id="341" r:id="rId75"/>
    <p:sldId id="342" r:id="rId76"/>
    <p:sldId id="343" r:id="rId77"/>
    <p:sldId id="344" r:id="rId78"/>
    <p:sldId id="355" r:id="rId79"/>
    <p:sldId id="356" r:id="rId80"/>
    <p:sldId id="345" r:id="rId81"/>
    <p:sldId id="346" r:id="rId82"/>
    <p:sldId id="351" r:id="rId83"/>
    <p:sldId id="352" r:id="rId84"/>
    <p:sldId id="353" r:id="rId85"/>
    <p:sldId id="354" r:id="rId86"/>
    <p:sldId id="385"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4" r:id="rId104"/>
    <p:sldId id="375" r:id="rId105"/>
    <p:sldId id="376" r:id="rId106"/>
    <p:sldId id="377" r:id="rId107"/>
    <p:sldId id="378" r:id="rId108"/>
    <p:sldId id="379" r:id="rId109"/>
    <p:sldId id="380" r:id="rId110"/>
    <p:sldId id="381" r:id="rId111"/>
    <p:sldId id="382" r:id="rId112"/>
    <p:sldId id="383" r:id="rId113"/>
    <p:sldId id="384" r:id="rId114"/>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40" d="100"/>
          <a:sy n="40" d="100"/>
        </p:scale>
        <p:origin x="852"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E7138EE8-BC83-487B-9DC7-5EC0AC2F30BB}" type="datetimeFigureOut">
              <a:rPr lang="en-US" smtClean="0"/>
              <a:t>3/18/2018</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B042B794-F81D-40EC-BA6A-8C5AE7D654D3}" type="slidenum">
              <a:rPr lang="en-US" smtClean="0"/>
              <a:t>‹#›</a:t>
            </a:fld>
            <a:endParaRPr lang="en-US"/>
          </a:p>
        </p:txBody>
      </p:sp>
    </p:spTree>
    <p:extLst>
      <p:ext uri="{BB962C8B-B14F-4D97-AF65-F5344CB8AC3E}">
        <p14:creationId xmlns:p14="http://schemas.microsoft.com/office/powerpoint/2010/main" val="1825619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93A0A4A0-E689-4678-A865-AA7D58F3F205}" type="datetimeFigureOut">
              <a:rPr lang="en-US" smtClean="0"/>
              <a:t>3/18/2018</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2402D8D9-0F19-426F-A17A-05C274B9D167}" type="slidenum">
              <a:rPr lang="en-US" smtClean="0"/>
              <a:t>‹#›</a:t>
            </a:fld>
            <a:endParaRPr lang="en-US"/>
          </a:p>
        </p:txBody>
      </p:sp>
    </p:spTree>
    <p:extLst>
      <p:ext uri="{BB962C8B-B14F-4D97-AF65-F5344CB8AC3E}">
        <p14:creationId xmlns:p14="http://schemas.microsoft.com/office/powerpoint/2010/main" val="66861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Briarglen Elementary- Tulsa, Oklahoma</a:t>
            </a:r>
          </a:p>
        </p:txBody>
      </p:sp>
      <p:sp>
        <p:nvSpPr>
          <p:cNvPr id="65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1EC523-DBD0-4D2A-8DAA-A4432717A2B1}" type="slidenum">
              <a:rPr lang="en-US" altLang="en-US">
                <a:solidFill>
                  <a:srgbClr val="000000"/>
                </a:solidFill>
              </a:rPr>
              <a:pPr/>
              <a:t>11</a:t>
            </a:fld>
            <a:endParaRPr lang="en-US" altLang="en-US">
              <a:solidFill>
                <a:srgbClr val="000000"/>
              </a:solidFill>
            </a:endParaRPr>
          </a:p>
        </p:txBody>
      </p:sp>
    </p:spTree>
    <p:extLst>
      <p:ext uri="{BB962C8B-B14F-4D97-AF65-F5344CB8AC3E}">
        <p14:creationId xmlns:p14="http://schemas.microsoft.com/office/powerpoint/2010/main" val="405748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SIT stands for Sleep in Today </a:t>
            </a:r>
          </a:p>
        </p:txBody>
      </p:sp>
      <p:sp>
        <p:nvSpPr>
          <p:cNvPr id="544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233" indent="-293551">
              <a:defRPr>
                <a:solidFill>
                  <a:schemeClr val="tx1"/>
                </a:solidFill>
                <a:latin typeface="Arial" panose="020B0604020202020204" pitchFamily="34" charset="0"/>
                <a:cs typeface="Arial" panose="020B0604020202020204" pitchFamily="34" charset="0"/>
              </a:defRPr>
            </a:lvl2pPr>
            <a:lvl3pPr marL="1174204" indent="-234841">
              <a:defRPr>
                <a:solidFill>
                  <a:schemeClr val="tx1"/>
                </a:solidFill>
                <a:latin typeface="Arial" panose="020B0604020202020204" pitchFamily="34" charset="0"/>
                <a:cs typeface="Arial" panose="020B0604020202020204" pitchFamily="34" charset="0"/>
              </a:defRPr>
            </a:lvl3pPr>
            <a:lvl4pPr marL="1643885" indent="-234841">
              <a:defRPr>
                <a:solidFill>
                  <a:schemeClr val="tx1"/>
                </a:solidFill>
                <a:latin typeface="Arial" panose="020B0604020202020204" pitchFamily="34" charset="0"/>
                <a:cs typeface="Arial" panose="020B0604020202020204" pitchFamily="34" charset="0"/>
              </a:defRPr>
            </a:lvl4pPr>
            <a:lvl5pPr marL="2113567" indent="-234841">
              <a:defRPr>
                <a:solidFill>
                  <a:schemeClr val="tx1"/>
                </a:solidFill>
                <a:latin typeface="Arial" panose="020B0604020202020204" pitchFamily="34" charset="0"/>
                <a:cs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9363">
              <a:defRPr/>
            </a:pPr>
            <a:fld id="{265DA050-B996-4BE3-9E94-B149FE47B1CC}" type="slidenum">
              <a:rPr lang="en-US" altLang="en-US" sz="1800" kern="0">
                <a:solidFill>
                  <a:srgbClr val="000000"/>
                </a:solidFill>
              </a:rPr>
              <a:pPr defTabSz="939363">
                <a:defRPr/>
              </a:pPr>
              <a:t>88</a:t>
            </a:fld>
            <a:endParaRPr lang="en-US" altLang="en-US" sz="1800" kern="0">
              <a:solidFill>
                <a:srgbClr val="000000"/>
              </a:solidFill>
            </a:endParaRPr>
          </a:p>
        </p:txBody>
      </p:sp>
    </p:spTree>
    <p:extLst>
      <p:ext uri="{BB962C8B-B14F-4D97-AF65-F5344CB8AC3E}">
        <p14:creationId xmlns:p14="http://schemas.microsoft.com/office/powerpoint/2010/main" val="3196953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Imagine pulling up to school in the morning and having free valet service for yourself.  The principal at one school valet parks a staff member’s car each morning.  They never know who it will be until they get to school.  How fun is that?</a:t>
            </a:r>
          </a:p>
        </p:txBody>
      </p:sp>
      <p:sp>
        <p:nvSpPr>
          <p:cNvPr id="546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233" indent="-293551">
              <a:defRPr>
                <a:solidFill>
                  <a:schemeClr val="tx1"/>
                </a:solidFill>
                <a:latin typeface="Arial" panose="020B0604020202020204" pitchFamily="34" charset="0"/>
                <a:cs typeface="Arial" panose="020B0604020202020204" pitchFamily="34" charset="0"/>
              </a:defRPr>
            </a:lvl2pPr>
            <a:lvl3pPr marL="1174204" indent="-234841">
              <a:defRPr>
                <a:solidFill>
                  <a:schemeClr val="tx1"/>
                </a:solidFill>
                <a:latin typeface="Arial" panose="020B0604020202020204" pitchFamily="34" charset="0"/>
                <a:cs typeface="Arial" panose="020B0604020202020204" pitchFamily="34" charset="0"/>
              </a:defRPr>
            </a:lvl3pPr>
            <a:lvl4pPr marL="1643885" indent="-234841">
              <a:defRPr>
                <a:solidFill>
                  <a:schemeClr val="tx1"/>
                </a:solidFill>
                <a:latin typeface="Arial" panose="020B0604020202020204" pitchFamily="34" charset="0"/>
                <a:cs typeface="Arial" panose="020B0604020202020204" pitchFamily="34" charset="0"/>
              </a:defRPr>
            </a:lvl4pPr>
            <a:lvl5pPr marL="2113567" indent="-234841">
              <a:defRPr>
                <a:solidFill>
                  <a:schemeClr val="tx1"/>
                </a:solidFill>
                <a:latin typeface="Arial" panose="020B0604020202020204" pitchFamily="34" charset="0"/>
                <a:cs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9363">
              <a:defRPr/>
            </a:pPr>
            <a:fld id="{B0984E2C-8581-4386-9027-551B2A5BFB49}" type="slidenum">
              <a:rPr lang="en-US" altLang="en-US" sz="1800" kern="0">
                <a:solidFill>
                  <a:srgbClr val="000000"/>
                </a:solidFill>
              </a:rPr>
              <a:pPr defTabSz="939363">
                <a:defRPr/>
              </a:pPr>
              <a:t>89</a:t>
            </a:fld>
            <a:endParaRPr lang="en-US" altLang="en-US" sz="1800" kern="0">
              <a:solidFill>
                <a:srgbClr val="000000"/>
              </a:solidFill>
            </a:endParaRPr>
          </a:p>
        </p:txBody>
      </p:sp>
    </p:spTree>
    <p:extLst>
      <p:ext uri="{BB962C8B-B14F-4D97-AF65-F5344CB8AC3E}">
        <p14:creationId xmlns:p14="http://schemas.microsoft.com/office/powerpoint/2010/main" val="1834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Ash Street Center in Jonesboro, Georgia has two special parking spots for the staff member of the week.  It’s the parking spot closest to the door </a:t>
            </a:r>
            <a:r>
              <a:rPr lang="en-US" altLang="en-US">
                <a:latin typeface="Arial" panose="020B0604020202020204" pitchFamily="34" charset="0"/>
                <a:sym typeface="Wingdings" panose="05000000000000000000" pitchFamily="2" charset="2"/>
              </a:rPr>
              <a:t></a:t>
            </a:r>
          </a:p>
          <a:p>
            <a:pPr eaLnBrk="1" hangingPunct="1">
              <a:spcBef>
                <a:spcPct val="0"/>
              </a:spcBef>
            </a:pPr>
            <a:endParaRPr lang="en-US" altLang="en-US">
              <a:latin typeface="Arial" panose="020B0604020202020204" pitchFamily="34" charset="0"/>
            </a:endParaRPr>
          </a:p>
        </p:txBody>
      </p:sp>
      <p:sp>
        <p:nvSpPr>
          <p:cNvPr id="548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233" indent="-293551">
              <a:defRPr>
                <a:solidFill>
                  <a:schemeClr val="tx1"/>
                </a:solidFill>
                <a:latin typeface="Arial" panose="020B0604020202020204" pitchFamily="34" charset="0"/>
                <a:cs typeface="Arial" panose="020B0604020202020204" pitchFamily="34" charset="0"/>
              </a:defRPr>
            </a:lvl2pPr>
            <a:lvl3pPr marL="1174204" indent="-234841">
              <a:defRPr>
                <a:solidFill>
                  <a:schemeClr val="tx1"/>
                </a:solidFill>
                <a:latin typeface="Arial" panose="020B0604020202020204" pitchFamily="34" charset="0"/>
                <a:cs typeface="Arial" panose="020B0604020202020204" pitchFamily="34" charset="0"/>
              </a:defRPr>
            </a:lvl3pPr>
            <a:lvl4pPr marL="1643885" indent="-234841">
              <a:defRPr>
                <a:solidFill>
                  <a:schemeClr val="tx1"/>
                </a:solidFill>
                <a:latin typeface="Arial" panose="020B0604020202020204" pitchFamily="34" charset="0"/>
                <a:cs typeface="Arial" panose="020B0604020202020204" pitchFamily="34" charset="0"/>
              </a:defRPr>
            </a:lvl4pPr>
            <a:lvl5pPr marL="2113567" indent="-234841">
              <a:defRPr>
                <a:solidFill>
                  <a:schemeClr val="tx1"/>
                </a:solidFill>
                <a:latin typeface="Arial" panose="020B0604020202020204" pitchFamily="34" charset="0"/>
                <a:cs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9363">
              <a:defRPr/>
            </a:pPr>
            <a:fld id="{3FE35DB9-A372-447D-AE6E-5E3264102643}" type="slidenum">
              <a:rPr lang="en-US" altLang="en-US" sz="1800" kern="0">
                <a:solidFill>
                  <a:srgbClr val="000000"/>
                </a:solidFill>
              </a:rPr>
              <a:pPr defTabSz="939363">
                <a:defRPr/>
              </a:pPr>
              <a:t>90</a:t>
            </a:fld>
            <a:endParaRPr lang="en-US" altLang="en-US" sz="1800" kern="0">
              <a:solidFill>
                <a:srgbClr val="000000"/>
              </a:solidFill>
            </a:endParaRPr>
          </a:p>
        </p:txBody>
      </p:sp>
    </p:spTree>
    <p:extLst>
      <p:ext uri="{BB962C8B-B14F-4D97-AF65-F5344CB8AC3E}">
        <p14:creationId xmlns:p14="http://schemas.microsoft.com/office/powerpoint/2010/main" val="2093622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Weatherford High School- smack their teachers with a KISS award- they get one class period covered by the assistant principal</a:t>
            </a:r>
          </a:p>
        </p:txBody>
      </p:sp>
      <p:sp>
        <p:nvSpPr>
          <p:cNvPr id="550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233" indent="-293551">
              <a:defRPr>
                <a:solidFill>
                  <a:schemeClr val="tx1"/>
                </a:solidFill>
                <a:latin typeface="Arial" panose="020B0604020202020204" pitchFamily="34" charset="0"/>
                <a:cs typeface="Arial" panose="020B0604020202020204" pitchFamily="34" charset="0"/>
              </a:defRPr>
            </a:lvl2pPr>
            <a:lvl3pPr marL="1174204" indent="-234841">
              <a:defRPr>
                <a:solidFill>
                  <a:schemeClr val="tx1"/>
                </a:solidFill>
                <a:latin typeface="Arial" panose="020B0604020202020204" pitchFamily="34" charset="0"/>
                <a:cs typeface="Arial" panose="020B0604020202020204" pitchFamily="34" charset="0"/>
              </a:defRPr>
            </a:lvl3pPr>
            <a:lvl4pPr marL="1643885" indent="-234841">
              <a:defRPr>
                <a:solidFill>
                  <a:schemeClr val="tx1"/>
                </a:solidFill>
                <a:latin typeface="Arial" panose="020B0604020202020204" pitchFamily="34" charset="0"/>
                <a:cs typeface="Arial" panose="020B0604020202020204" pitchFamily="34" charset="0"/>
              </a:defRPr>
            </a:lvl4pPr>
            <a:lvl5pPr marL="2113567" indent="-234841">
              <a:defRPr>
                <a:solidFill>
                  <a:schemeClr val="tx1"/>
                </a:solidFill>
                <a:latin typeface="Arial" panose="020B0604020202020204" pitchFamily="34" charset="0"/>
                <a:cs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9363">
              <a:defRPr/>
            </a:pPr>
            <a:fld id="{44086E1A-8FE9-440D-9E98-5400941D744D}" type="slidenum">
              <a:rPr lang="en-US" altLang="en-US" sz="1800" kern="0">
                <a:solidFill>
                  <a:srgbClr val="000000"/>
                </a:solidFill>
              </a:rPr>
              <a:pPr defTabSz="939363">
                <a:defRPr/>
              </a:pPr>
              <a:t>91</a:t>
            </a:fld>
            <a:endParaRPr lang="en-US" altLang="en-US" sz="1800" kern="0">
              <a:solidFill>
                <a:srgbClr val="000000"/>
              </a:solidFill>
            </a:endParaRPr>
          </a:p>
        </p:txBody>
      </p:sp>
    </p:spTree>
    <p:extLst>
      <p:ext uri="{BB962C8B-B14F-4D97-AF65-F5344CB8AC3E}">
        <p14:creationId xmlns:p14="http://schemas.microsoft.com/office/powerpoint/2010/main" val="99563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If parents would go to www.vistaprint.com – they could order many items for very little money that will allow students to get attention for exhibiting excellent behavior.  This is a hat that could be worn as a badge of honor and then given back each day for another student to wear the next day.</a:t>
            </a:r>
          </a:p>
        </p:txBody>
      </p:sp>
      <p:sp>
        <p:nvSpPr>
          <p:cNvPr id="67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0589B8-1E43-448C-8DEE-679A41920F38}" type="slidenum">
              <a:rPr lang="en-US" altLang="en-US">
                <a:solidFill>
                  <a:srgbClr val="000000"/>
                </a:solidFill>
              </a:rPr>
              <a:pPr/>
              <a:t>12</a:t>
            </a:fld>
            <a:endParaRPr lang="en-US" altLang="en-US">
              <a:solidFill>
                <a:srgbClr val="000000"/>
              </a:solidFill>
            </a:endParaRPr>
          </a:p>
        </p:txBody>
      </p:sp>
    </p:spTree>
    <p:extLst>
      <p:ext uri="{BB962C8B-B14F-4D97-AF65-F5344CB8AC3E}">
        <p14:creationId xmlns:p14="http://schemas.microsoft.com/office/powerpoint/2010/main" val="51774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Pleasant Ridge Elementary – Olathe, Kansas</a:t>
            </a:r>
          </a:p>
        </p:txBody>
      </p:sp>
      <p:sp>
        <p:nvSpPr>
          <p:cNvPr id="73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DE96D1-BEBB-4CBB-A714-231A39D2CEB0}" type="slidenum">
              <a:rPr lang="en-US" altLang="en-US">
                <a:solidFill>
                  <a:srgbClr val="000000"/>
                </a:solidFill>
              </a:rPr>
              <a:pPr/>
              <a:t>24</a:t>
            </a:fld>
            <a:endParaRPr lang="en-US" altLang="en-US">
              <a:solidFill>
                <a:srgbClr val="000000"/>
              </a:solidFill>
            </a:endParaRPr>
          </a:p>
        </p:txBody>
      </p:sp>
    </p:spTree>
    <p:extLst>
      <p:ext uri="{BB962C8B-B14F-4D97-AF65-F5344CB8AC3E}">
        <p14:creationId xmlns:p14="http://schemas.microsoft.com/office/powerpoint/2010/main" val="1319308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These are magnets that could be given out to take home- </a:t>
            </a:r>
          </a:p>
        </p:txBody>
      </p:sp>
      <p:sp>
        <p:nvSpPr>
          <p:cNvPr id="67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EE3CF5-1BE0-466D-8EB8-3FEC069189E6}" type="slidenum">
              <a:rPr lang="en-US" altLang="en-US">
                <a:solidFill>
                  <a:srgbClr val="000000"/>
                </a:solidFill>
              </a:rPr>
              <a:pPr/>
              <a:t>28</a:t>
            </a:fld>
            <a:endParaRPr lang="en-US" altLang="en-US">
              <a:solidFill>
                <a:srgbClr val="000000"/>
              </a:solidFill>
            </a:endParaRPr>
          </a:p>
        </p:txBody>
      </p:sp>
    </p:spTree>
    <p:extLst>
      <p:ext uri="{BB962C8B-B14F-4D97-AF65-F5344CB8AC3E}">
        <p14:creationId xmlns:p14="http://schemas.microsoft.com/office/powerpoint/2010/main" val="321604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This is a window decal that can be printed and given to the child to put on their parent’s car.</a:t>
            </a:r>
          </a:p>
        </p:txBody>
      </p:sp>
      <p:sp>
        <p:nvSpPr>
          <p:cNvPr id="67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E40EF8-F96A-4210-8445-4C718D9B913E}" type="slidenum">
              <a:rPr lang="en-US" altLang="en-US">
                <a:solidFill>
                  <a:srgbClr val="000000"/>
                </a:solidFill>
              </a:rPr>
              <a:pPr/>
              <a:t>29</a:t>
            </a:fld>
            <a:endParaRPr lang="en-US" altLang="en-US">
              <a:solidFill>
                <a:srgbClr val="000000"/>
              </a:solidFill>
            </a:endParaRPr>
          </a:p>
        </p:txBody>
      </p:sp>
    </p:spTree>
    <p:extLst>
      <p:ext uri="{BB962C8B-B14F-4D97-AF65-F5344CB8AC3E}">
        <p14:creationId xmlns:p14="http://schemas.microsoft.com/office/powerpoint/2010/main" val="65288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This is a car magnet- Elementary students can give this to their parents and high school students can use it to get special parking spaces close to the school.</a:t>
            </a:r>
          </a:p>
        </p:txBody>
      </p:sp>
      <p:sp>
        <p:nvSpPr>
          <p:cNvPr id="68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C6E3D3-0DF6-4750-BA51-A49A38965033}" type="slidenum">
              <a:rPr lang="en-US" altLang="en-US">
                <a:solidFill>
                  <a:srgbClr val="000000"/>
                </a:solidFill>
              </a:rPr>
              <a:pPr/>
              <a:t>30</a:t>
            </a:fld>
            <a:endParaRPr lang="en-US" altLang="en-US">
              <a:solidFill>
                <a:srgbClr val="000000"/>
              </a:solidFill>
            </a:endParaRPr>
          </a:p>
        </p:txBody>
      </p:sp>
    </p:spTree>
    <p:extLst>
      <p:ext uri="{BB962C8B-B14F-4D97-AF65-F5344CB8AC3E}">
        <p14:creationId xmlns:p14="http://schemas.microsoft.com/office/powerpoint/2010/main" val="296646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534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233" indent="-293551">
              <a:defRPr>
                <a:solidFill>
                  <a:schemeClr val="tx1"/>
                </a:solidFill>
                <a:latin typeface="Arial" panose="020B0604020202020204" pitchFamily="34" charset="0"/>
                <a:cs typeface="Arial" panose="020B0604020202020204" pitchFamily="34" charset="0"/>
              </a:defRPr>
            </a:lvl2pPr>
            <a:lvl3pPr marL="1174204" indent="-234841">
              <a:defRPr>
                <a:solidFill>
                  <a:schemeClr val="tx1"/>
                </a:solidFill>
                <a:latin typeface="Arial" panose="020B0604020202020204" pitchFamily="34" charset="0"/>
                <a:cs typeface="Arial" panose="020B0604020202020204" pitchFamily="34" charset="0"/>
              </a:defRPr>
            </a:lvl3pPr>
            <a:lvl4pPr marL="1643885" indent="-234841">
              <a:defRPr>
                <a:solidFill>
                  <a:schemeClr val="tx1"/>
                </a:solidFill>
                <a:latin typeface="Arial" panose="020B0604020202020204" pitchFamily="34" charset="0"/>
                <a:cs typeface="Arial" panose="020B0604020202020204" pitchFamily="34" charset="0"/>
              </a:defRPr>
            </a:lvl4pPr>
            <a:lvl5pPr marL="2113567" indent="-234841">
              <a:defRPr>
                <a:solidFill>
                  <a:schemeClr val="tx1"/>
                </a:solidFill>
                <a:latin typeface="Arial" panose="020B0604020202020204" pitchFamily="34" charset="0"/>
                <a:cs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9363">
              <a:defRPr/>
            </a:pPr>
            <a:fld id="{7B316B32-9B81-4FFC-B44F-9C3232442F4B}" type="slidenum">
              <a:rPr lang="en-US" altLang="en-US" sz="1800" kern="0">
                <a:solidFill>
                  <a:srgbClr val="000000"/>
                </a:solidFill>
              </a:rPr>
              <a:pPr defTabSz="939363">
                <a:defRPr/>
              </a:pPr>
              <a:t>85</a:t>
            </a:fld>
            <a:endParaRPr lang="en-US" altLang="en-US" sz="1800" kern="0">
              <a:solidFill>
                <a:srgbClr val="000000"/>
              </a:solidFill>
            </a:endParaRPr>
          </a:p>
        </p:txBody>
      </p:sp>
    </p:spTree>
    <p:extLst>
      <p:ext uri="{BB962C8B-B14F-4D97-AF65-F5344CB8AC3E}">
        <p14:creationId xmlns:p14="http://schemas.microsoft.com/office/powerpoint/2010/main" val="33374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Liberty Elementary- Sapulpa, Oklahoma</a:t>
            </a:r>
          </a:p>
        </p:txBody>
      </p:sp>
      <p:sp>
        <p:nvSpPr>
          <p:cNvPr id="536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233" indent="-293551">
              <a:defRPr>
                <a:solidFill>
                  <a:schemeClr val="tx1"/>
                </a:solidFill>
                <a:latin typeface="Arial" panose="020B0604020202020204" pitchFamily="34" charset="0"/>
                <a:cs typeface="Arial" panose="020B0604020202020204" pitchFamily="34" charset="0"/>
              </a:defRPr>
            </a:lvl2pPr>
            <a:lvl3pPr marL="1174204" indent="-234841">
              <a:defRPr>
                <a:solidFill>
                  <a:schemeClr val="tx1"/>
                </a:solidFill>
                <a:latin typeface="Arial" panose="020B0604020202020204" pitchFamily="34" charset="0"/>
                <a:cs typeface="Arial" panose="020B0604020202020204" pitchFamily="34" charset="0"/>
              </a:defRPr>
            </a:lvl3pPr>
            <a:lvl4pPr marL="1643885" indent="-234841">
              <a:defRPr>
                <a:solidFill>
                  <a:schemeClr val="tx1"/>
                </a:solidFill>
                <a:latin typeface="Arial" panose="020B0604020202020204" pitchFamily="34" charset="0"/>
                <a:cs typeface="Arial" panose="020B0604020202020204" pitchFamily="34" charset="0"/>
              </a:defRPr>
            </a:lvl4pPr>
            <a:lvl5pPr marL="2113567" indent="-234841">
              <a:defRPr>
                <a:solidFill>
                  <a:schemeClr val="tx1"/>
                </a:solidFill>
                <a:latin typeface="Arial" panose="020B0604020202020204" pitchFamily="34" charset="0"/>
                <a:cs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9363">
              <a:defRPr/>
            </a:pPr>
            <a:fld id="{CCAF8235-A795-45B9-8B8A-820A30753667}" type="slidenum">
              <a:rPr lang="en-US" altLang="en-US" sz="1800" kern="0">
                <a:solidFill>
                  <a:srgbClr val="000000"/>
                </a:solidFill>
              </a:rPr>
              <a:pPr defTabSz="939363">
                <a:defRPr/>
              </a:pPr>
              <a:t>86</a:t>
            </a:fld>
            <a:endParaRPr lang="en-US" altLang="en-US" sz="1800" kern="0">
              <a:solidFill>
                <a:srgbClr val="000000"/>
              </a:solidFill>
            </a:endParaRPr>
          </a:p>
        </p:txBody>
      </p:sp>
    </p:spTree>
    <p:extLst>
      <p:ext uri="{BB962C8B-B14F-4D97-AF65-F5344CB8AC3E}">
        <p14:creationId xmlns:p14="http://schemas.microsoft.com/office/powerpoint/2010/main" val="3448693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Here’s the goose – you can purchase them in many novelty stores.-  GOOSE stands for Get Out Of School Early</a:t>
            </a:r>
          </a:p>
        </p:txBody>
      </p:sp>
      <p:sp>
        <p:nvSpPr>
          <p:cNvPr id="542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233" indent="-293551">
              <a:defRPr>
                <a:solidFill>
                  <a:schemeClr val="tx1"/>
                </a:solidFill>
                <a:latin typeface="Arial" panose="020B0604020202020204" pitchFamily="34" charset="0"/>
                <a:cs typeface="Arial" panose="020B0604020202020204" pitchFamily="34" charset="0"/>
              </a:defRPr>
            </a:lvl2pPr>
            <a:lvl3pPr marL="1174204" indent="-234841">
              <a:defRPr>
                <a:solidFill>
                  <a:schemeClr val="tx1"/>
                </a:solidFill>
                <a:latin typeface="Arial" panose="020B0604020202020204" pitchFamily="34" charset="0"/>
                <a:cs typeface="Arial" panose="020B0604020202020204" pitchFamily="34" charset="0"/>
              </a:defRPr>
            </a:lvl3pPr>
            <a:lvl4pPr marL="1643885" indent="-234841">
              <a:defRPr>
                <a:solidFill>
                  <a:schemeClr val="tx1"/>
                </a:solidFill>
                <a:latin typeface="Arial" panose="020B0604020202020204" pitchFamily="34" charset="0"/>
                <a:cs typeface="Arial" panose="020B0604020202020204" pitchFamily="34" charset="0"/>
              </a:defRPr>
            </a:lvl4pPr>
            <a:lvl5pPr marL="2113567" indent="-234841">
              <a:defRPr>
                <a:solidFill>
                  <a:schemeClr val="tx1"/>
                </a:solidFill>
                <a:latin typeface="Arial" panose="020B0604020202020204" pitchFamily="34" charset="0"/>
                <a:cs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9363">
              <a:defRPr/>
            </a:pPr>
            <a:fld id="{E213A0F2-AFEC-452A-88B4-6100853DFD81}" type="slidenum">
              <a:rPr lang="en-US" altLang="en-US" sz="1800" kern="0">
                <a:solidFill>
                  <a:srgbClr val="000000"/>
                </a:solidFill>
              </a:rPr>
              <a:pPr defTabSz="939363">
                <a:defRPr/>
              </a:pPr>
              <a:t>87</a:t>
            </a:fld>
            <a:endParaRPr lang="en-US" altLang="en-US" sz="1800" kern="0">
              <a:solidFill>
                <a:srgbClr val="000000"/>
              </a:solidFill>
            </a:endParaRPr>
          </a:p>
        </p:txBody>
      </p:sp>
    </p:spTree>
    <p:extLst>
      <p:ext uri="{BB962C8B-B14F-4D97-AF65-F5344CB8AC3E}">
        <p14:creationId xmlns:p14="http://schemas.microsoft.com/office/powerpoint/2010/main" val="3540729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3/18/2018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800" b="0" i="0" u="none" strike="noStrike" kern="0" cap="none" spc="0" normalizeH="0" baseline="0" noProof="0" dirty="0">
                <a:ln>
                  <a:noFill/>
                </a:ln>
                <a:solidFill>
                  <a:schemeClr val="accent1">
                    <a:lumMod val="50000"/>
                  </a:scheme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3/18/2018</a:t>
            </a:fld>
            <a:endParaRPr kumimoji="0" lang="en-US" sz="1800" b="0" i="0" u="none" strike="noStrike" kern="0" cap="none" spc="0" normalizeH="0" baseline="0" noProof="0" dirty="0">
              <a:ln>
                <a:noFill/>
              </a:ln>
              <a:solidFill>
                <a:schemeClr val="accent1">
                  <a:lumMod val="50000"/>
                </a:schemeClr>
              </a:solidFill>
              <a:effectLst/>
              <a:uLnTx/>
              <a:uFillTx/>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1">
                  <a:lumMod val="50000"/>
                </a:schemeClr>
              </a:solidFill>
              <a:effectLst/>
              <a:uLnTx/>
              <a:uFillTx/>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fld id="{71766878-3199-4EAB-94E7-2D6D11070E14}" type="slidenum">
              <a:rPr kumimoji="0" lang="en-US" sz="1800" b="0" i="0" u="none" strike="noStrike" kern="0" cap="none" spc="0" normalizeH="0" baseline="0" noProof="0" dirty="0">
                <a:ln>
                  <a:noFill/>
                </a:ln>
                <a:solidFill>
                  <a:schemeClr val="accent1">
                    <a:lumMod val="50000"/>
                  </a:scheme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chemeClr val="accent1">
                  <a:lumMod val="50000"/>
                </a:schemeClr>
              </a:solidFill>
              <a:effectLst/>
              <a:uLnTx/>
              <a:uFillTx/>
            </a:endParaRP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563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800" b="0" i="0" u="none" strike="noStrike" kern="0" cap="none" spc="0" normalizeH="0" baseline="0" noProof="0" dirty="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3/18/2018</a:t>
            </a:fld>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766878-3199-4EAB-94E7-2D6D11070E14}" type="slidenum">
              <a:rPr kumimoji="0" lang="en-US" sz="1800" b="0" i="0" u="none" strike="noStrike" kern="0" cap="none" spc="0" normalizeH="0" baseline="0" noProof="0" dirty="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7428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2122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066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 name="Footer Placeholder 4"/>
          <p:cNvSpPr>
            <a:spLocks noGrp="1"/>
          </p:cNvSpPr>
          <p:nvPr>
            <p:ph type="ftr" sz="quarter" idx="11"/>
          </p:nvPr>
        </p:nvSpPr>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 name="Slide Number Placeholder 5"/>
          <p:cNvSpPr>
            <a:spLocks noGrp="1"/>
          </p:cNvSpPr>
          <p:nvPr>
            <p:ph type="sldNum" sz="quarter" idx="12"/>
          </p:nvPr>
        </p:nvSpPr>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fld id="{249BC723-35C7-40A0-A456-1185ABC48E05}"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610840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623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fld id="{162FD9E5-6AB6-42C4-A3EC-0FE34A21219E}" type="datetimeFigureOut">
              <a:rPr kumimoji="0" lang="en-US" sz="1800" b="0" i="0" u="none" strike="noStrike" kern="0" cap="none" spc="0" normalizeH="0" baseline="0" noProof="0">
                <a:ln>
                  <a:noFill/>
                </a:ln>
                <a:solidFill>
                  <a:sysClr val="windowText" lastClr="000000"/>
                </a:solidFill>
                <a:effectLst/>
                <a:uLnTx/>
                <a:uFillTx/>
                <a:latin typeface="Arial" charset="0"/>
              </a:rPr>
              <a:pPr marL="0" marR="0" lvl="0" indent="0" defTabSz="914400" eaLnBrk="1" fontAlgn="base" latinLnBrk="0" hangingPunct="1">
                <a:lnSpc>
                  <a:spcPct val="100000"/>
                </a:lnSpc>
                <a:spcBef>
                  <a:spcPct val="0"/>
                </a:spcBef>
                <a:spcAft>
                  <a:spcPct val="0"/>
                </a:spcAft>
                <a:buClrTx/>
                <a:buSzTx/>
                <a:buFontTx/>
                <a:buNone/>
                <a:tabLst/>
                <a:defRPr/>
              </a:pPr>
              <a:t>3/18/2018</a:t>
            </a:fld>
            <a:endParaRPr kumimoji="0" lang="en-US" sz="1800" b="0" i="0" u="none" strike="noStrike" kern="0" cap="none" spc="0" normalizeH="0" baseline="0" noProof="0">
              <a:ln>
                <a:noFill/>
              </a:ln>
              <a:solidFill>
                <a:sysClr val="windowText" lastClr="000000"/>
              </a:solidFill>
              <a:effectLst/>
              <a:uLnTx/>
              <a:uFillTx/>
              <a:latin typeface="Arial"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ndParaRPr>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fld id="{2B32CBA5-0721-4E8D-87F1-149567EB1DEB}" type="slidenum">
              <a:rPr kumimoji="0" lang="en-US" altLang="en-US" sz="1800" b="0" i="0" u="none" strike="noStrike" kern="0" cap="none" spc="0" normalizeH="0" baseline="0" noProof="0">
                <a:ln>
                  <a:noFill/>
                </a:ln>
                <a:solidFill>
                  <a:sysClr val="windowText" lastClr="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0" cap="none" spc="0" normalizeH="0" baseline="0" noProof="0">
              <a:ln>
                <a:noFill/>
              </a:ln>
              <a:solidFill>
                <a:sysClr val="windowText" lastClr="000000"/>
              </a:solidFill>
              <a:effectLst/>
              <a:uLnTx/>
              <a:uFillTx/>
              <a:latin typeface="Arial" panose="020B0604020202020204" pitchFamily="34" charset="0"/>
            </a:endParaRPr>
          </a:p>
        </p:txBody>
      </p:sp>
    </p:spTree>
    <p:extLst>
      <p:ext uri="{BB962C8B-B14F-4D97-AF65-F5344CB8AC3E}">
        <p14:creationId xmlns:p14="http://schemas.microsoft.com/office/powerpoint/2010/main" val="652075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540000" y="3124200"/>
            <a:ext cx="7112000" cy="1447800"/>
          </a:xfrm>
        </p:spPr>
        <p:txBody>
          <a:bodyPr/>
          <a:lstStyle>
            <a:lvl1pPr>
              <a:defRPr sz="4800"/>
            </a:lvl1pPr>
          </a:lstStyle>
          <a:p>
            <a:r>
              <a:rPr lang="en-US"/>
              <a:t>Click to edit Master title style</a:t>
            </a:r>
          </a:p>
        </p:txBody>
      </p:sp>
      <p:sp>
        <p:nvSpPr>
          <p:cNvPr id="3075" name="Rectangle 3"/>
          <p:cNvSpPr>
            <a:spLocks noGrp="1" noChangeArrowheads="1"/>
          </p:cNvSpPr>
          <p:nvPr>
            <p:ph type="subTitle" idx="1"/>
          </p:nvPr>
        </p:nvSpPr>
        <p:spPr>
          <a:xfrm>
            <a:off x="2946400" y="4495800"/>
            <a:ext cx="6299200" cy="533400"/>
          </a:xfrm>
        </p:spPr>
        <p:txBody>
          <a:bodyPr/>
          <a:lstStyle>
            <a:lvl1pPr marL="0" indent="0" algn="ctr">
              <a:buFontTx/>
              <a:buNone/>
              <a:defRPr sz="2000"/>
            </a:lvl1pPr>
          </a:lstStyle>
          <a:p>
            <a:r>
              <a:rPr lang="en-US"/>
              <a:t>Click to edit Master subtitle style</a:t>
            </a:r>
          </a:p>
        </p:txBody>
      </p:sp>
      <p:sp>
        <p:nvSpPr>
          <p:cNvPr id="3076" name="Rectangle 4"/>
          <p:cNvSpPr>
            <a:spLocks noGrp="1" noChangeArrowheads="1"/>
          </p:cNvSpPr>
          <p:nvPr>
            <p:ph type="dt" sz="half" idx="2"/>
          </p:nvPr>
        </p:nvSpPr>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77" name="Rectangle 5"/>
          <p:cNvSpPr>
            <a:spLocks noGrp="1" noChangeArrowheads="1"/>
          </p:cNvSpPr>
          <p:nvPr>
            <p:ph type="ftr" sz="quarter" idx="3"/>
          </p:nvPr>
        </p:nvSpPr>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78" name="Rectangle 6"/>
          <p:cNvSpPr>
            <a:spLocks noGrp="1" noChangeArrowheads="1"/>
          </p:cNvSpPr>
          <p:nvPr>
            <p:ph type="sldNum" sz="quarter" idx="4"/>
          </p:nvPr>
        </p:nvSpPr>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fld id="{3ED5BBA4-B96B-493C-BD99-D35C5C47E200}"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71597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6858E0AE-35B2-49C8-AE16-54A1340B3A46}" type="datetime1">
              <a:rPr lang="en-US" sz="1350" kern="0" smtClean="0">
                <a:solidFill>
                  <a:sysClr val="windowText" lastClr="000000"/>
                </a:solidFill>
              </a:rPr>
              <a:pPr defTabSz="685800"/>
              <a:t>3/18/2018</a:t>
            </a:fld>
            <a:endParaRPr lang="en-US" sz="1350" kern="0" dirty="0">
              <a:solidFill>
                <a:sysClr val="windowText" lastClr="000000"/>
              </a:solidFill>
            </a:endParaRPr>
          </a:p>
        </p:txBody>
      </p:sp>
      <p:sp>
        <p:nvSpPr>
          <p:cNvPr id="5" name="Footer Placeholder 4"/>
          <p:cNvSpPr>
            <a:spLocks noGrp="1"/>
          </p:cNvSpPr>
          <p:nvPr>
            <p:ph type="ftr" sz="quarter" idx="11"/>
          </p:nvPr>
        </p:nvSpPr>
        <p:spPr/>
        <p:txBody>
          <a:bodyPr/>
          <a:lstStyle/>
          <a:p>
            <a:pPr defTabSz="685800"/>
            <a:r>
              <a:rPr lang="en-US" sz="1350" kern="0">
                <a:solidFill>
                  <a:sysClr val="windowText" lastClr="000000"/>
                </a:solidFill>
              </a:rPr>
              <a:t>Behavior Doctor Seminars          ™®© FY17</a:t>
            </a:r>
            <a:endParaRPr lang="en-US" sz="1350" kern="0" dirty="0">
              <a:solidFill>
                <a:sysClr val="windowText" lastClr="000000"/>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z="1350" kern="0" smtClean="0">
                <a:solidFill>
                  <a:sysClr val="windowText" lastClr="000000"/>
                </a:solidFill>
              </a:rPr>
              <a:pPr defTabSz="685800"/>
              <a:t>‹#›</a:t>
            </a:fld>
            <a:endParaRPr lang="en-US" sz="1350" kern="0" dirty="0">
              <a:solidFill>
                <a:sysClr val="windowText" lastClr="000000"/>
              </a:solidFill>
            </a:endParaRPr>
          </a:p>
        </p:txBody>
      </p:sp>
    </p:spTree>
    <p:extLst>
      <p:ext uri="{BB962C8B-B14F-4D97-AF65-F5344CB8AC3E}">
        <p14:creationId xmlns:p14="http://schemas.microsoft.com/office/powerpoint/2010/main" val="1851126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3/18/2018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3/18/2018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3/18/2018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3/18/2018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3/18/2018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3/18/2018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3/18/2018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3/18/2018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3/18/2018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90862073"/>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71" r:id="rId3"/>
    <p:sldLayoutId id="2147483672" r:id="rId4"/>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457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9042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EE5325B-3C0E-40D9-9206-73869C5F730B}"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67445109"/>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0" r:id="rId3"/>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609600"/>
            <a:ext cx="10972800" cy="8080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16000" y="1676401"/>
            <a:ext cx="10261600" cy="4449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3000AD7-E1FB-455D-8290-C13E35B48AB0}"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35963943"/>
      </p:ext>
    </p:extLst>
  </p:cSld>
  <p:clrMap bg1="lt1" tx1="dk1" bg2="lt2" tx2="dk2" accent1="accent1" accent2="accent2" accent3="accent3" accent4="accent4" accent5="accent5" accent6="accent6" hlink="hlink" folHlink="folHlink"/>
  <p:sldLayoutIdLst>
    <p:sldLayoutId id="2147483668" r:id="rId1"/>
  </p:sldLayoutIdLst>
  <p:txStyles>
    <p:titleStyle>
      <a:lvl1pPr algn="ctr" rtl="0" eaLnBrk="1" fontAlgn="base" hangingPunct="1">
        <a:spcBef>
          <a:spcPct val="0"/>
        </a:spcBef>
        <a:spcAft>
          <a:spcPct val="0"/>
        </a:spcAft>
        <a:defRPr sz="4400">
          <a:solidFill>
            <a:srgbClr val="333333"/>
          </a:solidFill>
          <a:latin typeface="+mj-lt"/>
          <a:ea typeface="+mj-ea"/>
          <a:cs typeface="+mj-cs"/>
        </a:defRPr>
      </a:lvl1pPr>
      <a:lvl2pPr algn="ctr" rtl="0" eaLnBrk="1" fontAlgn="base" hangingPunct="1">
        <a:spcBef>
          <a:spcPct val="0"/>
        </a:spcBef>
        <a:spcAft>
          <a:spcPct val="0"/>
        </a:spcAft>
        <a:defRPr sz="4400">
          <a:solidFill>
            <a:srgbClr val="333333"/>
          </a:solidFill>
          <a:latin typeface="Brush Script MT" pitchFamily="66" charset="0"/>
        </a:defRPr>
      </a:lvl2pPr>
      <a:lvl3pPr algn="ctr" rtl="0" eaLnBrk="1" fontAlgn="base" hangingPunct="1">
        <a:spcBef>
          <a:spcPct val="0"/>
        </a:spcBef>
        <a:spcAft>
          <a:spcPct val="0"/>
        </a:spcAft>
        <a:defRPr sz="4400">
          <a:solidFill>
            <a:srgbClr val="333333"/>
          </a:solidFill>
          <a:latin typeface="Brush Script MT" pitchFamily="66" charset="0"/>
        </a:defRPr>
      </a:lvl3pPr>
      <a:lvl4pPr algn="ctr" rtl="0" eaLnBrk="1" fontAlgn="base" hangingPunct="1">
        <a:spcBef>
          <a:spcPct val="0"/>
        </a:spcBef>
        <a:spcAft>
          <a:spcPct val="0"/>
        </a:spcAft>
        <a:defRPr sz="4400">
          <a:solidFill>
            <a:srgbClr val="333333"/>
          </a:solidFill>
          <a:latin typeface="Brush Script MT" pitchFamily="66" charset="0"/>
        </a:defRPr>
      </a:lvl4pPr>
      <a:lvl5pPr algn="ctr" rtl="0" eaLnBrk="1" fontAlgn="base" hangingPunct="1">
        <a:spcBef>
          <a:spcPct val="0"/>
        </a:spcBef>
        <a:spcAft>
          <a:spcPct val="0"/>
        </a:spcAft>
        <a:defRPr sz="4400">
          <a:solidFill>
            <a:srgbClr val="333333"/>
          </a:solidFill>
          <a:latin typeface="Brush Script MT" pitchFamily="66" charset="0"/>
        </a:defRPr>
      </a:lvl5pPr>
      <a:lvl6pPr marL="457200" algn="ctr" rtl="0" eaLnBrk="1" fontAlgn="base" hangingPunct="1">
        <a:spcBef>
          <a:spcPct val="0"/>
        </a:spcBef>
        <a:spcAft>
          <a:spcPct val="0"/>
        </a:spcAft>
        <a:defRPr sz="4400">
          <a:solidFill>
            <a:srgbClr val="333333"/>
          </a:solidFill>
          <a:latin typeface="Brush Script MT" pitchFamily="66" charset="0"/>
        </a:defRPr>
      </a:lvl6pPr>
      <a:lvl7pPr marL="914400" algn="ctr" rtl="0" eaLnBrk="1" fontAlgn="base" hangingPunct="1">
        <a:spcBef>
          <a:spcPct val="0"/>
        </a:spcBef>
        <a:spcAft>
          <a:spcPct val="0"/>
        </a:spcAft>
        <a:defRPr sz="4400">
          <a:solidFill>
            <a:srgbClr val="333333"/>
          </a:solidFill>
          <a:latin typeface="Brush Script MT" pitchFamily="66" charset="0"/>
        </a:defRPr>
      </a:lvl7pPr>
      <a:lvl8pPr marL="1371600" algn="ctr" rtl="0" eaLnBrk="1" fontAlgn="base" hangingPunct="1">
        <a:spcBef>
          <a:spcPct val="0"/>
        </a:spcBef>
        <a:spcAft>
          <a:spcPct val="0"/>
        </a:spcAft>
        <a:defRPr sz="4400">
          <a:solidFill>
            <a:srgbClr val="333333"/>
          </a:solidFill>
          <a:latin typeface="Brush Script MT" pitchFamily="66" charset="0"/>
        </a:defRPr>
      </a:lvl8pPr>
      <a:lvl9pPr marL="1828800" algn="ctr" rtl="0" eaLnBrk="1" fontAlgn="base" hangingPunct="1">
        <a:spcBef>
          <a:spcPct val="0"/>
        </a:spcBef>
        <a:spcAft>
          <a:spcPct val="0"/>
        </a:spcAft>
        <a:defRPr sz="4400">
          <a:solidFill>
            <a:srgbClr val="333333"/>
          </a:solidFill>
          <a:latin typeface="Brush Script MT" pitchFamily="66" charset="0"/>
        </a:defRPr>
      </a:lvl9pPr>
    </p:titleStyle>
    <p:bodyStyle>
      <a:lvl1pPr marL="342900" indent="-342900" algn="l" rtl="0" eaLnBrk="1" fontAlgn="base" hangingPunct="1">
        <a:spcBef>
          <a:spcPct val="20000"/>
        </a:spcBef>
        <a:spcAft>
          <a:spcPct val="0"/>
        </a:spcAft>
        <a:buChar char="•"/>
        <a:defRPr sz="2400">
          <a:solidFill>
            <a:srgbClr val="333333"/>
          </a:solidFill>
          <a:latin typeface="+mn-lt"/>
          <a:ea typeface="+mn-ea"/>
          <a:cs typeface="+mn-cs"/>
        </a:defRPr>
      </a:lvl1pPr>
      <a:lvl2pPr marL="742950" indent="-285750" algn="l" rtl="0" eaLnBrk="1" fontAlgn="base" hangingPunct="1">
        <a:spcBef>
          <a:spcPct val="20000"/>
        </a:spcBef>
        <a:spcAft>
          <a:spcPct val="0"/>
        </a:spcAft>
        <a:buChar char="–"/>
        <a:defRPr sz="2000">
          <a:solidFill>
            <a:srgbClr val="333333"/>
          </a:solidFill>
          <a:latin typeface="+mn-lt"/>
        </a:defRPr>
      </a:lvl2pPr>
      <a:lvl3pPr marL="1143000" indent="-228600" algn="l" rtl="0" eaLnBrk="1" fontAlgn="base" hangingPunct="1">
        <a:spcBef>
          <a:spcPct val="20000"/>
        </a:spcBef>
        <a:spcAft>
          <a:spcPct val="0"/>
        </a:spcAft>
        <a:buChar char="•"/>
        <a:defRPr>
          <a:solidFill>
            <a:srgbClr val="333333"/>
          </a:solidFill>
          <a:latin typeface="+mn-lt"/>
        </a:defRPr>
      </a:lvl3pPr>
      <a:lvl4pPr marL="1600200" indent="-228600" algn="l" rtl="0" eaLnBrk="1" fontAlgn="base" hangingPunct="1">
        <a:spcBef>
          <a:spcPct val="20000"/>
        </a:spcBef>
        <a:spcAft>
          <a:spcPct val="0"/>
        </a:spcAft>
        <a:buChar char="–"/>
        <a:defRPr sz="1600">
          <a:solidFill>
            <a:srgbClr val="333333"/>
          </a:solidFill>
          <a:latin typeface="+mn-lt"/>
        </a:defRPr>
      </a:lvl4pPr>
      <a:lvl5pPr marL="2057400" indent="-228600" algn="l" rtl="0" eaLnBrk="1" fontAlgn="base" hangingPunct="1">
        <a:spcBef>
          <a:spcPct val="20000"/>
        </a:spcBef>
        <a:spcAft>
          <a:spcPct val="0"/>
        </a:spcAft>
        <a:buChar char="»"/>
        <a:defRPr sz="1600">
          <a:solidFill>
            <a:srgbClr val="333333"/>
          </a:solidFill>
          <a:latin typeface="+mn-lt"/>
        </a:defRPr>
      </a:lvl5pPr>
      <a:lvl6pPr marL="2514600" indent="-228600" algn="l" rtl="0" eaLnBrk="1" fontAlgn="base" hangingPunct="1">
        <a:spcBef>
          <a:spcPct val="20000"/>
        </a:spcBef>
        <a:spcAft>
          <a:spcPct val="0"/>
        </a:spcAft>
        <a:buChar char="»"/>
        <a:defRPr sz="1600">
          <a:solidFill>
            <a:srgbClr val="333333"/>
          </a:solidFill>
          <a:latin typeface="+mn-lt"/>
        </a:defRPr>
      </a:lvl6pPr>
      <a:lvl7pPr marL="2971800" indent="-228600" algn="l" rtl="0" eaLnBrk="1" fontAlgn="base" hangingPunct="1">
        <a:spcBef>
          <a:spcPct val="20000"/>
        </a:spcBef>
        <a:spcAft>
          <a:spcPct val="0"/>
        </a:spcAft>
        <a:buChar char="»"/>
        <a:defRPr sz="1600">
          <a:solidFill>
            <a:srgbClr val="333333"/>
          </a:solidFill>
          <a:latin typeface="+mn-lt"/>
        </a:defRPr>
      </a:lvl7pPr>
      <a:lvl8pPr marL="3429000" indent="-228600" algn="l" rtl="0" eaLnBrk="1" fontAlgn="base" hangingPunct="1">
        <a:spcBef>
          <a:spcPct val="20000"/>
        </a:spcBef>
        <a:spcAft>
          <a:spcPct val="0"/>
        </a:spcAft>
        <a:buChar char="»"/>
        <a:defRPr sz="1600">
          <a:solidFill>
            <a:srgbClr val="333333"/>
          </a:solidFill>
          <a:latin typeface="+mn-lt"/>
        </a:defRPr>
      </a:lvl8pPr>
      <a:lvl9pPr marL="3886200" indent="-228600" algn="l" rtl="0" eaLnBrk="1" fontAlgn="base" hangingPunct="1">
        <a:spcBef>
          <a:spcPct val="20000"/>
        </a:spcBef>
        <a:spcAft>
          <a:spcPct val="0"/>
        </a:spcAft>
        <a:buChar char="»"/>
        <a:defRPr sz="16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7713A18-43F8-4B65-9EA8-87EA2A253EE3}" type="datetime1">
              <a:rPr lang="en-US" smtClean="0"/>
              <a:t>3/18/2018</a:t>
            </a:fld>
            <a:endParaRPr lang="en-US" dirty="0"/>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r>
              <a:rPr lang="en-US"/>
              <a:t>Behavior Doctor Seminars          ™®© FY17</a:t>
            </a:r>
            <a:endParaRPr lang="en-US" dirty="0"/>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66009643"/>
      </p:ext>
    </p:extLst>
  </p:cSld>
  <p:clrMap bg1="lt1" tx1="dk1" bg2="lt2" tx2="dk2" accent1="accent1" accent2="accent2" accent3="accent3" accent4="accent4" accent5="accent5" accent6="accent6" hlink="hlink" folHlink="folHlink"/>
  <p:sldLayoutIdLst>
    <p:sldLayoutId id="2147483674" r:id="rId1"/>
  </p:sldLayoutIdLst>
  <p:hf sldNum="0" hd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3.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3.xml"/><Relationship Id="rId5" Type="http://schemas.openxmlformats.org/officeDocument/2006/relationships/image" Target="../media/image55.jpg"/><Relationship Id="rId4" Type="http://schemas.openxmlformats.org/officeDocument/2006/relationships/image" Target="../media/image5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hyperlink" Target="http://www.fitbit.com/" TargetMode="Externa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3.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7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3.xml"/><Relationship Id="rId5" Type="http://schemas.openxmlformats.org/officeDocument/2006/relationships/image" Target="../media/image91.jpg"/><Relationship Id="rId4" Type="http://schemas.openxmlformats.org/officeDocument/2006/relationships/image" Target="../media/image90.JPG"/></Relationships>
</file>

<file path=ppt/slides/_rels/slide8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ibehavewell.com/ibehavewell.com/Welcome.html" TargetMode="Externa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lulu.com/product/ebook/get-on-the-same-page-with-school-behavior-create-and-implement-a-campus-wide-behavior-management-program-through-free-web-based-applications/17560837" TargetMode="Externa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7.xml"/><Relationship Id="rId4" Type="http://schemas.openxmlformats.org/officeDocument/2006/relationships/image" Target="../media/image108.jpeg"/></Relationships>
</file>

<file path=ppt/slides/_rels/slide9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5311" y="1098388"/>
            <a:ext cx="4137950" cy="4394988"/>
          </a:xfrm>
        </p:spPr>
        <p:txBody>
          <a:bodyPr/>
          <a:lstStyle/>
          <a:p>
            <a:r>
              <a:rPr lang="en-US" sz="3200" b="1" i="1" dirty="0"/>
              <a:t>Proven Reinforcers to Create a Climate of Appreciation in Your School</a:t>
            </a:r>
            <a:endParaRPr lang="en-US" sz="3200" dirty="0"/>
          </a:p>
        </p:txBody>
      </p:sp>
      <p:sp>
        <p:nvSpPr>
          <p:cNvPr id="3" name="Subtitle 2"/>
          <p:cNvSpPr>
            <a:spLocks noGrp="1"/>
          </p:cNvSpPr>
          <p:nvPr>
            <p:ph type="subTitle" idx="1"/>
          </p:nvPr>
        </p:nvSpPr>
        <p:spPr/>
        <p:txBody>
          <a:bodyPr/>
          <a:lstStyle/>
          <a:p>
            <a:r>
              <a:rPr lang="en-US" dirty="0"/>
              <a:t>Laura a. </a:t>
            </a:r>
            <a:r>
              <a:rPr lang="en-US" dirty="0" err="1"/>
              <a:t>riffel</a:t>
            </a:r>
            <a:r>
              <a:rPr lang="en-US" dirty="0"/>
              <a:t>, </a:t>
            </a:r>
            <a:r>
              <a:rPr lang="en-US" dirty="0" err="1"/>
              <a:t>ph.d.</a:t>
            </a:r>
            <a:endParaRPr lang="en-US" dirty="0"/>
          </a:p>
        </p:txBody>
      </p:sp>
    </p:spTree>
    <p:extLst>
      <p:ext uri="{BB962C8B-B14F-4D97-AF65-F5344CB8AC3E}">
        <p14:creationId xmlns:p14="http://schemas.microsoft.com/office/powerpoint/2010/main" val="760820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1">
                <a:lumMod val="40000"/>
                <a:lumOff val="6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726018" name="Title 1"/>
          <p:cNvSpPr>
            <a:spLocks noGrp="1"/>
          </p:cNvSpPr>
          <p:nvPr>
            <p:ph type="title"/>
          </p:nvPr>
        </p:nvSpPr>
        <p:spPr/>
        <p:txBody>
          <a:bodyPr/>
          <a:lstStyle/>
          <a:p>
            <a:pPr eaLnBrk="1" hangingPunct="1"/>
            <a:r>
              <a:rPr lang="en-US" altLang="en-US"/>
              <a:t>CEO- Keychain</a:t>
            </a:r>
          </a:p>
        </p:txBody>
      </p:sp>
      <p:sp>
        <p:nvSpPr>
          <p:cNvPr id="726019" name="Content Placeholder 2"/>
          <p:cNvSpPr>
            <a:spLocks noGrp="1"/>
          </p:cNvSpPr>
          <p:nvPr>
            <p:ph idx="1"/>
          </p:nvPr>
        </p:nvSpPr>
        <p:spPr>
          <a:xfrm>
            <a:off x="6172200" y="1676401"/>
            <a:ext cx="3581400" cy="4373563"/>
          </a:xfrm>
        </p:spPr>
        <p:txBody>
          <a:bodyPr/>
          <a:lstStyle/>
          <a:p>
            <a:pPr eaLnBrk="1" hangingPunct="1"/>
            <a:r>
              <a:rPr lang="en-US" altLang="en-US"/>
              <a:t>Permission to park by the front door in the visitor’s parking spot- for high school students.</a:t>
            </a:r>
          </a:p>
        </p:txBody>
      </p:sp>
      <p:pic>
        <p:nvPicPr>
          <p:cNvPr id="726020" name="Picture 2" descr="C:\Users\owner\Downloads\12747967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0"/>
            <a:ext cx="33909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240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6729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381000"/>
            <a:ext cx="4400550" cy="5867400"/>
          </a:xfrm>
        </p:spPr>
      </p:pic>
      <p:sp>
        <p:nvSpPr>
          <p:cNvPr id="5" name="Rectangle 4"/>
          <p:cNvSpPr/>
          <p:nvPr/>
        </p:nvSpPr>
        <p:spPr>
          <a:xfrm>
            <a:off x="6705600" y="228600"/>
            <a:ext cx="3505200" cy="59093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solidFill>
                  <a:srgbClr val="FFFF00"/>
                </a:solidFill>
                <a:effectLst>
                  <a:outerShdw blurRad="50800" dist="39000" dir="5460000" algn="tl">
                    <a:srgbClr val="000000">
                      <a:alpha val="38000"/>
                    </a:srgbClr>
                  </a:outerShdw>
                </a:effectLst>
                <a:uLnTx/>
                <a:uFillTx/>
                <a:latin typeface="Arial" charset="0"/>
              </a:rPr>
              <a:t>Some Monday Morning Give Everyone an extra Boost</a:t>
            </a:r>
          </a:p>
        </p:txBody>
      </p:sp>
    </p:spTree>
    <p:extLst>
      <p:ext uri="{BB962C8B-B14F-4D97-AF65-F5344CB8AC3E}">
        <p14:creationId xmlns:p14="http://schemas.microsoft.com/office/powerpoint/2010/main" val="33282470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1905000" y="152400"/>
            <a:ext cx="9525000" cy="838200"/>
          </a:xfrm>
        </p:spPr>
        <p:txBody>
          <a:bodyPr/>
          <a:lstStyle/>
          <a:p>
            <a:pPr eaLnBrk="1" hangingPunct="1"/>
            <a:r>
              <a:rPr lang="en-US" altLang="en-US"/>
              <a:t>The “dog” ate my homework…….</a:t>
            </a:r>
            <a:br>
              <a:rPr lang="en-US" altLang="en-US"/>
            </a:br>
            <a:r>
              <a:rPr lang="en-US" altLang="en-US"/>
              <a:t>An eagle came down and turned off my alarm clock.</a:t>
            </a:r>
          </a:p>
        </p:txBody>
      </p:sp>
      <p:pic>
        <p:nvPicPr>
          <p:cNvPr id="5683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647825"/>
            <a:ext cx="5867400" cy="4400550"/>
          </a:xfrm>
        </p:spPr>
      </p:pic>
    </p:spTree>
    <p:extLst>
      <p:ext uri="{BB962C8B-B14F-4D97-AF65-F5344CB8AC3E}">
        <p14:creationId xmlns:p14="http://schemas.microsoft.com/office/powerpoint/2010/main" val="19883363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69346" name="Title 1"/>
          <p:cNvSpPr>
            <a:spLocks noGrp="1"/>
          </p:cNvSpPr>
          <p:nvPr>
            <p:ph type="title"/>
          </p:nvPr>
        </p:nvSpPr>
        <p:spPr>
          <a:xfrm>
            <a:off x="1524000" y="76200"/>
            <a:ext cx="8839200" cy="838200"/>
          </a:xfrm>
        </p:spPr>
        <p:txBody>
          <a:bodyPr/>
          <a:lstStyle/>
          <a:p>
            <a:pPr eaLnBrk="1" hangingPunct="1"/>
            <a:r>
              <a:rPr lang="en-US" altLang="en-US">
                <a:solidFill>
                  <a:srgbClr val="FF0000"/>
                </a:solidFill>
                <a:latin typeface="Algerian" panose="04020705040A02060702" pitchFamily="82" charset="0"/>
              </a:rPr>
              <a:t>Failure is not an option…………………….</a:t>
            </a:r>
          </a:p>
        </p:txBody>
      </p:sp>
      <p:pic>
        <p:nvPicPr>
          <p:cNvPr id="5693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29518"/>
          <a:stretch>
            <a:fillRect/>
          </a:stretch>
        </p:blipFill>
        <p:spPr>
          <a:xfrm>
            <a:off x="1535114" y="1447801"/>
            <a:ext cx="8847137" cy="4676775"/>
          </a:xfrm>
        </p:spPr>
      </p:pic>
    </p:spTree>
    <p:extLst>
      <p:ext uri="{BB962C8B-B14F-4D97-AF65-F5344CB8AC3E}">
        <p14:creationId xmlns:p14="http://schemas.microsoft.com/office/powerpoint/2010/main" val="22009599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70370" name="Title 1"/>
          <p:cNvSpPr>
            <a:spLocks noGrp="1"/>
          </p:cNvSpPr>
          <p:nvPr>
            <p:ph type="title"/>
          </p:nvPr>
        </p:nvSpPr>
        <p:spPr>
          <a:xfrm>
            <a:off x="1524000" y="76200"/>
            <a:ext cx="9144000" cy="1219200"/>
          </a:xfrm>
        </p:spPr>
        <p:txBody>
          <a:bodyPr/>
          <a:lstStyle/>
          <a:p>
            <a:pPr algn="ctr" eaLnBrk="1" hangingPunct="1"/>
            <a:r>
              <a:rPr lang="en-US" altLang="en-US" b="1">
                <a:solidFill>
                  <a:srgbClr val="7030A0"/>
                </a:solidFill>
                <a:latin typeface="Dotum" pitchFamily="34" charset="-127"/>
                <a:ea typeface="Dotum" pitchFamily="34" charset="-127"/>
              </a:rPr>
              <a:t>……Helping Kids Connect the Dots……</a:t>
            </a:r>
          </a:p>
        </p:txBody>
      </p:sp>
      <p:pic>
        <p:nvPicPr>
          <p:cNvPr id="5703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647825"/>
            <a:ext cx="5867400" cy="4400550"/>
          </a:xfrm>
        </p:spPr>
      </p:pic>
    </p:spTree>
    <p:extLst>
      <p:ext uri="{BB962C8B-B14F-4D97-AF65-F5344CB8AC3E}">
        <p14:creationId xmlns:p14="http://schemas.microsoft.com/office/powerpoint/2010/main" val="8683209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71394" name="Title 1"/>
          <p:cNvSpPr>
            <a:spLocks noGrp="1"/>
          </p:cNvSpPr>
          <p:nvPr>
            <p:ph type="title"/>
          </p:nvPr>
        </p:nvSpPr>
        <p:spPr/>
        <p:txBody>
          <a:bodyPr/>
          <a:lstStyle/>
          <a:p>
            <a:pPr eaLnBrk="1" hangingPunct="1"/>
            <a:r>
              <a:rPr lang="en-US" altLang="en-US"/>
              <a:t>We all need a spoonful of sugar from time to time….</a:t>
            </a:r>
          </a:p>
        </p:txBody>
      </p:sp>
      <p:pic>
        <p:nvPicPr>
          <p:cNvPr id="5713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647825"/>
            <a:ext cx="5867400" cy="4400550"/>
          </a:xfrm>
        </p:spPr>
      </p:pic>
    </p:spTree>
    <p:extLst>
      <p:ext uri="{BB962C8B-B14F-4D97-AF65-F5344CB8AC3E}">
        <p14:creationId xmlns:p14="http://schemas.microsoft.com/office/powerpoint/2010/main" val="25335567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72418" name="Title 1"/>
          <p:cNvSpPr>
            <a:spLocks noGrp="1"/>
          </p:cNvSpPr>
          <p:nvPr>
            <p:ph type="title"/>
          </p:nvPr>
        </p:nvSpPr>
        <p:spPr>
          <a:xfrm>
            <a:off x="1524000" y="76200"/>
            <a:ext cx="9144000" cy="838200"/>
          </a:xfrm>
        </p:spPr>
        <p:txBody>
          <a:bodyPr/>
          <a:lstStyle/>
          <a:p>
            <a:pPr eaLnBrk="1" hangingPunct="1"/>
            <a:r>
              <a:rPr lang="en-US" altLang="en-US"/>
              <a:t>For those times when someone had thick skin……</a:t>
            </a:r>
          </a:p>
        </p:txBody>
      </p:sp>
      <p:pic>
        <p:nvPicPr>
          <p:cNvPr id="5724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647825"/>
            <a:ext cx="5867400" cy="4400550"/>
          </a:xfrm>
        </p:spPr>
      </p:pic>
    </p:spTree>
    <p:extLst>
      <p:ext uri="{BB962C8B-B14F-4D97-AF65-F5344CB8AC3E}">
        <p14:creationId xmlns:p14="http://schemas.microsoft.com/office/powerpoint/2010/main" val="34672880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73442" name="Title 1"/>
          <p:cNvSpPr>
            <a:spLocks noGrp="1"/>
          </p:cNvSpPr>
          <p:nvPr>
            <p:ph type="title"/>
          </p:nvPr>
        </p:nvSpPr>
        <p:spPr>
          <a:xfrm>
            <a:off x="2590800" y="76200"/>
            <a:ext cx="7848600" cy="838200"/>
          </a:xfrm>
        </p:spPr>
        <p:txBody>
          <a:bodyPr/>
          <a:lstStyle/>
          <a:p>
            <a:pPr eaLnBrk="1" hangingPunct="1"/>
            <a:r>
              <a:rPr lang="en-US" altLang="en-US"/>
              <a:t>When you have a planning meeting</a:t>
            </a:r>
          </a:p>
        </p:txBody>
      </p:sp>
      <p:pic>
        <p:nvPicPr>
          <p:cNvPr id="5734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647825"/>
            <a:ext cx="5867400" cy="4400550"/>
          </a:xfrm>
        </p:spPr>
      </p:pic>
    </p:spTree>
    <p:extLst>
      <p:ext uri="{BB962C8B-B14F-4D97-AF65-F5344CB8AC3E}">
        <p14:creationId xmlns:p14="http://schemas.microsoft.com/office/powerpoint/2010/main" val="12306580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74466" name="Title 1"/>
          <p:cNvSpPr>
            <a:spLocks noGrp="1"/>
          </p:cNvSpPr>
          <p:nvPr>
            <p:ph type="title"/>
          </p:nvPr>
        </p:nvSpPr>
        <p:spPr/>
        <p:txBody>
          <a:bodyPr/>
          <a:lstStyle/>
          <a:p>
            <a:pPr eaLnBrk="1" hangingPunct="1"/>
            <a:r>
              <a:rPr lang="en-US" altLang="en-US"/>
              <a:t>During CRCT’s.</a:t>
            </a:r>
          </a:p>
        </p:txBody>
      </p:sp>
      <p:pic>
        <p:nvPicPr>
          <p:cNvPr id="5744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647825"/>
            <a:ext cx="5867400" cy="4400550"/>
          </a:xfrm>
        </p:spPr>
      </p:pic>
    </p:spTree>
    <p:extLst>
      <p:ext uri="{BB962C8B-B14F-4D97-AF65-F5344CB8AC3E}">
        <p14:creationId xmlns:p14="http://schemas.microsoft.com/office/powerpoint/2010/main" val="12958597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75490" name="Title 1"/>
          <p:cNvSpPr>
            <a:spLocks noGrp="1"/>
          </p:cNvSpPr>
          <p:nvPr>
            <p:ph type="title"/>
          </p:nvPr>
        </p:nvSpPr>
        <p:spPr>
          <a:xfrm>
            <a:off x="2590800" y="76200"/>
            <a:ext cx="7924800" cy="838200"/>
          </a:xfrm>
        </p:spPr>
        <p:txBody>
          <a:bodyPr/>
          <a:lstStyle/>
          <a:p>
            <a:pPr eaLnBrk="1" hangingPunct="1"/>
            <a:r>
              <a:rPr lang="en-US" altLang="en-US"/>
              <a:t>Dollar Tree- Garden Kneeling Pad.</a:t>
            </a:r>
          </a:p>
        </p:txBody>
      </p:sp>
      <p:pic>
        <p:nvPicPr>
          <p:cNvPr id="5754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2198689"/>
            <a:ext cx="5867400" cy="3298825"/>
          </a:xfrm>
        </p:spPr>
      </p:pic>
    </p:spTree>
    <p:extLst>
      <p:ext uri="{BB962C8B-B14F-4D97-AF65-F5344CB8AC3E}">
        <p14:creationId xmlns:p14="http://schemas.microsoft.com/office/powerpoint/2010/main" val="27061809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28601"/>
            <a:ext cx="7772400" cy="1470025"/>
          </a:xfrm>
        </p:spPr>
        <p:txBody>
          <a:bodyPr rtlCol="0">
            <a:normAutofit fontScale="90000"/>
          </a:bodyPr>
          <a:lstStyle/>
          <a:p>
            <a:pPr fontAlgn="auto">
              <a:spcAft>
                <a:spcPts val="0"/>
              </a:spcAft>
              <a:defRPr/>
            </a:pPr>
            <a:r>
              <a:rPr lang="en-US" dirty="0"/>
              <a:t>Mini clipboards for teachers to fill out gotchas.  Made from coasters and binder clips.  </a:t>
            </a:r>
          </a:p>
        </p:txBody>
      </p:sp>
      <p:pic>
        <p:nvPicPr>
          <p:cNvPr id="5765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002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52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56386" name="Picture 1" descr="Happy Dance.jpg"/>
          <p:cNvPicPr>
            <a:picLocks noChangeAspect="1"/>
          </p:cNvPicPr>
          <p:nvPr/>
        </p:nvPicPr>
        <p:blipFill>
          <a:blip r:embed="rId3">
            <a:extLst>
              <a:ext uri="{28A0092B-C50C-407E-A947-70E740481C1C}">
                <a14:useLocalDpi xmlns:a14="http://schemas.microsoft.com/office/drawing/2010/main" val="0"/>
              </a:ext>
            </a:extLst>
          </a:blip>
          <a:srcRect t="16711"/>
          <a:stretch>
            <a:fillRect/>
          </a:stretch>
        </p:blipFill>
        <p:spPr bwMode="auto">
          <a:xfrm>
            <a:off x="1981200" y="1143000"/>
            <a:ext cx="35814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87" name="Title 2"/>
          <p:cNvSpPr>
            <a:spLocks noGrp="1"/>
          </p:cNvSpPr>
          <p:nvPr>
            <p:ph type="title"/>
          </p:nvPr>
        </p:nvSpPr>
        <p:spPr>
          <a:xfrm>
            <a:off x="1981200" y="0"/>
            <a:ext cx="8382000" cy="914400"/>
          </a:xfrm>
        </p:spPr>
        <p:txBody>
          <a:bodyPr/>
          <a:lstStyle/>
          <a:p>
            <a:pPr eaLnBrk="1" hangingPunct="1"/>
            <a:r>
              <a:rPr lang="en-US" altLang="en-US" sz="2000" dirty="0"/>
              <a:t>Instant winners: Dance with principal and positive phone call home (every 25</a:t>
            </a:r>
            <a:r>
              <a:rPr lang="en-US" altLang="en-US" sz="2000" baseline="30000" dirty="0"/>
              <a:t>th</a:t>
            </a:r>
            <a:r>
              <a:rPr lang="en-US" altLang="en-US" sz="2000" dirty="0"/>
              <a:t> gotcha has a stamp on it)</a:t>
            </a:r>
          </a:p>
        </p:txBody>
      </p:sp>
      <p:sp>
        <p:nvSpPr>
          <p:cNvPr id="4" name="Rectangle 3"/>
          <p:cNvSpPr/>
          <p:nvPr/>
        </p:nvSpPr>
        <p:spPr>
          <a:xfrm>
            <a:off x="5321666" y="5334000"/>
            <a:ext cx="5346335" cy="707886"/>
          </a:xfrm>
          <a:prstGeom prst="rect">
            <a:avLst/>
          </a:prstGeom>
          <a:solidFill>
            <a:schemeClr val="bg1"/>
          </a:solidFill>
        </p:spPr>
        <p:txBody>
          <a:bodyPr wrap="none">
            <a:spAutoFit/>
          </a:bodyPr>
          <a:lstStyle/>
          <a:p>
            <a:pPr algn="ctr">
              <a:defRPr/>
            </a:pPr>
            <a:r>
              <a:rPr lang="en-U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Briarglen</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Elementary</a:t>
            </a:r>
          </a:p>
        </p:txBody>
      </p:sp>
      <p:sp>
        <p:nvSpPr>
          <p:cNvPr id="5" name="Rectangle 4"/>
          <p:cNvSpPr/>
          <p:nvPr/>
        </p:nvSpPr>
        <p:spPr>
          <a:xfrm>
            <a:off x="3657600" y="5687943"/>
            <a:ext cx="1207382"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©BDS</a:t>
            </a:r>
          </a:p>
        </p:txBody>
      </p:sp>
    </p:spTree>
    <p:extLst>
      <p:ext uri="{BB962C8B-B14F-4D97-AF65-F5344CB8AC3E}">
        <p14:creationId xmlns:p14="http://schemas.microsoft.com/office/powerpoint/2010/main" val="298757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674818" name="Title 1"/>
          <p:cNvSpPr>
            <a:spLocks noGrp="1"/>
          </p:cNvSpPr>
          <p:nvPr>
            <p:ph type="title"/>
          </p:nvPr>
        </p:nvSpPr>
        <p:spPr/>
        <p:txBody>
          <a:bodyPr/>
          <a:lstStyle/>
          <a:p>
            <a:r>
              <a:rPr lang="en-US" altLang="en-US"/>
              <a:t>www.vistaprint.com</a:t>
            </a:r>
          </a:p>
        </p:txBody>
      </p:sp>
      <p:pic>
        <p:nvPicPr>
          <p:cNvPr id="674819" name="Picture 2" descr="http://www.vistaprint.com/sf/_langid-1/_/vp/ns/livepreview.aspx?Log=0&amp;doc_id=585233087&amp;page=1&amp;width=400&amp;renderMod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906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36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 to eat lunch with a former military veteran and ask questions.</a:t>
            </a:r>
          </a:p>
        </p:txBody>
      </p:sp>
      <p:pic>
        <p:nvPicPr>
          <p:cNvPr id="6" name="Content Placeholder 5"/>
          <p:cNvPicPr>
            <a:picLocks noGrp="1" noChangeAspect="1"/>
          </p:cNvPicPr>
          <p:nvPr>
            <p:ph idx="1"/>
          </p:nvPr>
        </p:nvPicPr>
        <p:blipFill>
          <a:blip r:embed="rId2"/>
          <a:stretch>
            <a:fillRect/>
          </a:stretch>
        </p:blipFill>
        <p:spPr>
          <a:xfrm>
            <a:off x="4404529" y="2147104"/>
            <a:ext cx="4832068" cy="4832068"/>
          </a:xfrm>
        </p:spPr>
      </p:pic>
    </p:spTree>
    <p:extLst>
      <p:ext uri="{BB962C8B-B14F-4D97-AF65-F5344CB8AC3E}">
        <p14:creationId xmlns:p14="http://schemas.microsoft.com/office/powerpoint/2010/main" val="1608746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20000"/>
                <a:lumOff val="80000"/>
              </a:schemeClr>
            </a:gs>
            <a:gs pos="0">
              <a:srgbClr val="FFFF00"/>
            </a:gs>
            <a:gs pos="74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to put your handprint on a buddy bench on the playground.</a:t>
            </a:r>
          </a:p>
        </p:txBody>
      </p:sp>
      <p:pic>
        <p:nvPicPr>
          <p:cNvPr id="4" name="Content Placeholder 3"/>
          <p:cNvPicPr>
            <a:picLocks noGrp="1" noChangeAspect="1"/>
          </p:cNvPicPr>
          <p:nvPr>
            <p:ph idx="1"/>
          </p:nvPr>
        </p:nvPicPr>
        <p:blipFill>
          <a:blip r:embed="rId2"/>
          <a:stretch>
            <a:fillRect/>
          </a:stretch>
        </p:blipFill>
        <p:spPr>
          <a:xfrm rot="5400000">
            <a:off x="3586431" y="2483185"/>
            <a:ext cx="4869343" cy="3652007"/>
          </a:xfrm>
        </p:spPr>
      </p:pic>
    </p:spTree>
    <p:extLst>
      <p:ext uri="{BB962C8B-B14F-4D97-AF65-F5344CB8AC3E}">
        <p14:creationId xmlns:p14="http://schemas.microsoft.com/office/powerpoint/2010/main" val="2170526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35000">
              <a:schemeClr val="tx2">
                <a:lumMod val="10000"/>
                <a:lumOff val="90000"/>
              </a:schemeClr>
            </a:gs>
            <a:gs pos="100000">
              <a:srgbClr val="FFFF00">
                <a:alpha val="18000"/>
              </a:srgb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Special seating for table that earns the most points during shared reading.</a:t>
            </a:r>
          </a:p>
        </p:txBody>
      </p:sp>
      <p:pic>
        <p:nvPicPr>
          <p:cNvPr id="4" name="Content Placeholder 3"/>
          <p:cNvPicPr>
            <a:picLocks noGrp="1" noChangeAspect="1"/>
          </p:cNvPicPr>
          <p:nvPr>
            <p:ph idx="1"/>
          </p:nvPr>
        </p:nvPicPr>
        <p:blipFill>
          <a:blip r:embed="rId2"/>
          <a:stretch>
            <a:fillRect/>
          </a:stretch>
        </p:blipFill>
        <p:spPr>
          <a:xfrm>
            <a:off x="1251678" y="2101789"/>
            <a:ext cx="4756211" cy="4756211"/>
          </a:xfrm>
        </p:spPr>
      </p:pic>
      <p:pic>
        <p:nvPicPr>
          <p:cNvPr id="5" name="Picture 4"/>
          <p:cNvPicPr>
            <a:picLocks noChangeAspect="1"/>
          </p:cNvPicPr>
          <p:nvPr/>
        </p:nvPicPr>
        <p:blipFill>
          <a:blip r:embed="rId3"/>
          <a:stretch>
            <a:fillRect/>
          </a:stretch>
        </p:blipFill>
        <p:spPr>
          <a:xfrm>
            <a:off x="5795724" y="1795928"/>
            <a:ext cx="2767853" cy="3690471"/>
          </a:xfrm>
          <a:prstGeom prst="rect">
            <a:avLst/>
          </a:prstGeom>
        </p:spPr>
      </p:pic>
      <p:pic>
        <p:nvPicPr>
          <p:cNvPr id="6" name="Picture 5"/>
          <p:cNvPicPr>
            <a:picLocks noChangeAspect="1"/>
          </p:cNvPicPr>
          <p:nvPr/>
        </p:nvPicPr>
        <p:blipFill>
          <a:blip r:embed="rId4"/>
          <a:stretch>
            <a:fillRect/>
          </a:stretch>
        </p:blipFill>
        <p:spPr>
          <a:xfrm rot="5400000">
            <a:off x="8308693" y="3201831"/>
            <a:ext cx="3698111" cy="3698111"/>
          </a:xfrm>
          <a:prstGeom prst="rect">
            <a:avLst/>
          </a:prstGeom>
        </p:spPr>
      </p:pic>
    </p:spTree>
    <p:extLst>
      <p:ext uri="{BB962C8B-B14F-4D97-AF65-F5344CB8AC3E}">
        <p14:creationId xmlns:p14="http://schemas.microsoft.com/office/powerpoint/2010/main" val="12771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 to wear a silly hat for the day- even if it’s not your birthday.</a:t>
            </a:r>
          </a:p>
        </p:txBody>
      </p:sp>
      <p:pic>
        <p:nvPicPr>
          <p:cNvPr id="4" name="Content Placeholder 3"/>
          <p:cNvPicPr>
            <a:picLocks noGrp="1" noChangeAspect="1"/>
          </p:cNvPicPr>
          <p:nvPr>
            <p:ph idx="1"/>
          </p:nvPr>
        </p:nvPicPr>
        <p:blipFill>
          <a:blip r:embed="rId2"/>
          <a:stretch>
            <a:fillRect/>
          </a:stretch>
        </p:blipFill>
        <p:spPr>
          <a:xfrm>
            <a:off x="4167990" y="2147104"/>
            <a:ext cx="3588788" cy="4785050"/>
          </a:xfrm>
        </p:spPr>
      </p:pic>
    </p:spTree>
    <p:extLst>
      <p:ext uri="{BB962C8B-B14F-4D97-AF65-F5344CB8AC3E}">
        <p14:creationId xmlns:p14="http://schemas.microsoft.com/office/powerpoint/2010/main" val="173379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FF0000"/>
              </a:gs>
              <a:gs pos="74000">
                <a:schemeClr val="accent5">
                  <a:lumMod val="60000"/>
                  <a:lumOff val="40000"/>
                </a:schemeClr>
              </a:gs>
              <a:gs pos="100000">
                <a:schemeClr val="accent5">
                  <a:lumMod val="40000"/>
                  <a:lumOff val="60000"/>
                </a:schemeClr>
              </a:gs>
            </a:gsLst>
            <a:lin ang="5400000" scaled="1"/>
          </a:gradFill>
        </p:spPr>
        <p:txBody>
          <a:bodyPr/>
          <a:lstStyle/>
          <a:p>
            <a:pPr algn="ctr"/>
            <a:r>
              <a:rPr lang="en-US" dirty="0"/>
              <a:t>Buzz cut a design in a willing participant’s head.</a:t>
            </a:r>
          </a:p>
        </p:txBody>
      </p:sp>
      <p:pic>
        <p:nvPicPr>
          <p:cNvPr id="4" name="Content Placeholder 3"/>
          <p:cNvPicPr>
            <a:picLocks noGrp="1" noChangeAspect="1"/>
          </p:cNvPicPr>
          <p:nvPr>
            <p:ph idx="1"/>
          </p:nvPr>
        </p:nvPicPr>
        <p:blipFill>
          <a:blip r:embed="rId2"/>
          <a:stretch>
            <a:fillRect/>
          </a:stretch>
        </p:blipFill>
        <p:spPr>
          <a:xfrm>
            <a:off x="2518673" y="1837764"/>
            <a:ext cx="6709286" cy="5020236"/>
          </a:xfrm>
        </p:spPr>
      </p:pic>
    </p:spTree>
    <p:extLst>
      <p:ext uri="{BB962C8B-B14F-4D97-AF65-F5344CB8AC3E}">
        <p14:creationId xmlns:p14="http://schemas.microsoft.com/office/powerpoint/2010/main" val="64896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seating during assemblies or games.</a:t>
            </a:r>
          </a:p>
        </p:txBody>
      </p:sp>
      <p:pic>
        <p:nvPicPr>
          <p:cNvPr id="4" name="Content Placeholder 3"/>
          <p:cNvPicPr>
            <a:picLocks noGrp="1" noChangeAspect="1"/>
          </p:cNvPicPr>
          <p:nvPr>
            <p:ph idx="1"/>
          </p:nvPr>
        </p:nvPicPr>
        <p:blipFill>
          <a:blip r:embed="rId2"/>
          <a:stretch>
            <a:fillRect/>
          </a:stretch>
        </p:blipFill>
        <p:spPr>
          <a:xfrm>
            <a:off x="3944408" y="2286000"/>
            <a:ext cx="4792133" cy="3594100"/>
          </a:xfrm>
        </p:spPr>
      </p:pic>
    </p:spTree>
    <p:extLst>
      <p:ext uri="{BB962C8B-B14F-4D97-AF65-F5344CB8AC3E}">
        <p14:creationId xmlns:p14="http://schemas.microsoft.com/office/powerpoint/2010/main" val="3466635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to have a book dedicated to you in the library.</a:t>
            </a:r>
          </a:p>
        </p:txBody>
      </p:sp>
      <p:pic>
        <p:nvPicPr>
          <p:cNvPr id="4" name="Content Placeholder 3"/>
          <p:cNvPicPr>
            <a:picLocks noGrp="1" noChangeAspect="1"/>
          </p:cNvPicPr>
          <p:nvPr>
            <p:ph idx="1"/>
          </p:nvPr>
        </p:nvPicPr>
        <p:blipFill>
          <a:blip r:embed="rId2"/>
          <a:stretch>
            <a:fillRect/>
          </a:stretch>
        </p:blipFill>
        <p:spPr>
          <a:xfrm>
            <a:off x="1556795" y="2012521"/>
            <a:ext cx="3450769" cy="4601025"/>
          </a:xfrm>
        </p:spPr>
      </p:pic>
      <p:pic>
        <p:nvPicPr>
          <p:cNvPr id="5" name="Picture 4"/>
          <p:cNvPicPr>
            <a:picLocks noChangeAspect="1"/>
          </p:cNvPicPr>
          <p:nvPr/>
        </p:nvPicPr>
        <p:blipFill>
          <a:blip r:embed="rId3"/>
          <a:stretch>
            <a:fillRect/>
          </a:stretch>
        </p:blipFill>
        <p:spPr>
          <a:xfrm>
            <a:off x="6957222" y="2144681"/>
            <a:ext cx="3417794" cy="4557059"/>
          </a:xfrm>
          <a:prstGeom prst="rect">
            <a:avLst/>
          </a:prstGeom>
        </p:spPr>
      </p:pic>
    </p:spTree>
    <p:extLst>
      <p:ext uri="{BB962C8B-B14F-4D97-AF65-F5344CB8AC3E}">
        <p14:creationId xmlns:p14="http://schemas.microsoft.com/office/powerpoint/2010/main" val="229018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Five languages of appreciation in the workplace</a:t>
            </a:r>
          </a:p>
        </p:txBody>
      </p:sp>
      <p:sp>
        <p:nvSpPr>
          <p:cNvPr id="3" name="Content Placeholder 2"/>
          <p:cNvSpPr>
            <a:spLocks noGrp="1"/>
          </p:cNvSpPr>
          <p:nvPr>
            <p:ph idx="1"/>
          </p:nvPr>
        </p:nvSpPr>
        <p:spPr/>
        <p:txBody>
          <a:bodyPr/>
          <a:lstStyle/>
          <a:p>
            <a:r>
              <a:rPr lang="en-US" dirty="0"/>
              <a:t>Chapman &amp; White (2012)</a:t>
            </a:r>
          </a:p>
          <a:p>
            <a:pPr marL="914400" lvl="1" indent="-457200">
              <a:buFont typeface="+mj-lt"/>
              <a:buAutoNum type="arabicPeriod"/>
            </a:pPr>
            <a:r>
              <a:rPr lang="en-US" dirty="0"/>
              <a:t>Words of Affirmation</a:t>
            </a:r>
          </a:p>
          <a:p>
            <a:pPr marL="914400" lvl="1" indent="-457200">
              <a:buFont typeface="+mj-lt"/>
              <a:buAutoNum type="arabicPeriod"/>
            </a:pPr>
            <a:r>
              <a:rPr lang="en-US" dirty="0"/>
              <a:t>Quality Time</a:t>
            </a:r>
          </a:p>
          <a:p>
            <a:pPr marL="914400" lvl="1" indent="-457200">
              <a:buFont typeface="+mj-lt"/>
              <a:buAutoNum type="arabicPeriod"/>
            </a:pPr>
            <a:r>
              <a:rPr lang="en-US" dirty="0"/>
              <a:t>Acts of Service</a:t>
            </a:r>
          </a:p>
          <a:p>
            <a:pPr marL="914400" lvl="1" indent="-457200">
              <a:buFont typeface="+mj-lt"/>
              <a:buAutoNum type="arabicPeriod"/>
            </a:pPr>
            <a:r>
              <a:rPr lang="en-US" dirty="0"/>
              <a:t>Tangible Gifts</a:t>
            </a:r>
          </a:p>
          <a:p>
            <a:pPr marL="914400" lvl="1" indent="-457200">
              <a:buFont typeface="+mj-lt"/>
              <a:buAutoNum type="arabicPeriod"/>
            </a:pPr>
            <a:r>
              <a:rPr lang="en-US" dirty="0"/>
              <a:t>Physical Touch</a:t>
            </a:r>
          </a:p>
        </p:txBody>
      </p:sp>
      <p:pic>
        <p:nvPicPr>
          <p:cNvPr id="5" name="Picture 4" descr="A close up of a sign&#10;&#10;Description generated with very high confidence">
            <a:extLst>
              <a:ext uri="{FF2B5EF4-FFF2-40B4-BE49-F238E27FC236}">
                <a16:creationId xmlns:a16="http://schemas.microsoft.com/office/drawing/2014/main" id="{F297CBC7-B8DE-4514-88BA-0FF307426EA8}"/>
              </a:ext>
            </a:extLst>
          </p:cNvPr>
          <p:cNvPicPr>
            <a:picLocks noChangeAspect="1"/>
          </p:cNvPicPr>
          <p:nvPr/>
        </p:nvPicPr>
        <p:blipFill>
          <a:blip r:embed="rId2"/>
          <a:stretch>
            <a:fillRect/>
          </a:stretch>
        </p:blipFill>
        <p:spPr>
          <a:xfrm rot="5400000">
            <a:off x="6098268" y="3042559"/>
            <a:ext cx="4053115" cy="3039836"/>
          </a:xfrm>
          <a:prstGeom prst="rect">
            <a:avLst/>
          </a:prstGeom>
        </p:spPr>
      </p:pic>
    </p:spTree>
    <p:extLst>
      <p:ext uri="{BB962C8B-B14F-4D97-AF65-F5344CB8AC3E}">
        <p14:creationId xmlns:p14="http://schemas.microsoft.com/office/powerpoint/2010/main" val="2411913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reading to a therapy dog at middle school.</a:t>
            </a:r>
          </a:p>
        </p:txBody>
      </p:sp>
      <p:pic>
        <p:nvPicPr>
          <p:cNvPr id="4" name="Content Placeholder 3"/>
          <p:cNvPicPr>
            <a:picLocks noGrp="1" noChangeAspect="1"/>
          </p:cNvPicPr>
          <p:nvPr>
            <p:ph idx="1"/>
          </p:nvPr>
        </p:nvPicPr>
        <p:blipFill>
          <a:blip r:embed="rId2"/>
          <a:stretch>
            <a:fillRect/>
          </a:stretch>
        </p:blipFill>
        <p:spPr>
          <a:xfrm>
            <a:off x="3489768" y="1939318"/>
            <a:ext cx="5932822" cy="4461482"/>
          </a:xfrm>
        </p:spPr>
      </p:pic>
    </p:spTree>
    <p:extLst>
      <p:ext uri="{BB962C8B-B14F-4D97-AF65-F5344CB8AC3E}">
        <p14:creationId xmlns:p14="http://schemas.microsoft.com/office/powerpoint/2010/main" val="2028302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37000">
              <a:schemeClr val="accent5">
                <a:lumMod val="75000"/>
              </a:schemeClr>
            </a:gs>
            <a:gs pos="0">
              <a:srgbClr val="FF0000"/>
            </a:gs>
            <a:gs pos="74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 to sit in a special chair for dear time.</a:t>
            </a:r>
          </a:p>
        </p:txBody>
      </p:sp>
      <p:pic>
        <p:nvPicPr>
          <p:cNvPr id="4" name="Content Placeholder 3"/>
          <p:cNvPicPr>
            <a:picLocks noGrp="1" noChangeAspect="1"/>
          </p:cNvPicPr>
          <p:nvPr>
            <p:ph idx="1"/>
          </p:nvPr>
        </p:nvPicPr>
        <p:blipFill>
          <a:blip r:embed="rId2"/>
          <a:stretch>
            <a:fillRect/>
          </a:stretch>
        </p:blipFill>
        <p:spPr>
          <a:xfrm rot="5400000">
            <a:off x="4139436" y="2625274"/>
            <a:ext cx="4626659" cy="3469994"/>
          </a:xfrm>
        </p:spPr>
      </p:pic>
    </p:spTree>
    <p:extLst>
      <p:ext uri="{BB962C8B-B14F-4D97-AF65-F5344CB8AC3E}">
        <p14:creationId xmlns:p14="http://schemas.microsoft.com/office/powerpoint/2010/main" val="336769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 to make a positive phone call home from the principal’s hot line.</a:t>
            </a:r>
          </a:p>
        </p:txBody>
      </p:sp>
      <p:pic>
        <p:nvPicPr>
          <p:cNvPr id="4" name="Content Placeholder 3"/>
          <p:cNvPicPr>
            <a:picLocks noGrp="1" noChangeAspect="1"/>
          </p:cNvPicPr>
          <p:nvPr>
            <p:ph idx="1"/>
          </p:nvPr>
        </p:nvPicPr>
        <p:blipFill>
          <a:blip r:embed="rId2"/>
          <a:stretch>
            <a:fillRect/>
          </a:stretch>
        </p:blipFill>
        <p:spPr>
          <a:xfrm rot="5400000">
            <a:off x="308919" y="2948267"/>
            <a:ext cx="4908568" cy="2761069"/>
          </a:xfrm>
        </p:spPr>
      </p:pic>
      <p:pic>
        <p:nvPicPr>
          <p:cNvPr id="3" name="Picture 2"/>
          <p:cNvPicPr>
            <a:picLocks noChangeAspect="1"/>
          </p:cNvPicPr>
          <p:nvPr/>
        </p:nvPicPr>
        <p:blipFill>
          <a:blip r:embed="rId3"/>
          <a:stretch>
            <a:fillRect/>
          </a:stretch>
        </p:blipFill>
        <p:spPr>
          <a:xfrm>
            <a:off x="6839696" y="1906836"/>
            <a:ext cx="3632947" cy="4843929"/>
          </a:xfrm>
          <a:prstGeom prst="rect">
            <a:avLst/>
          </a:prstGeom>
        </p:spPr>
      </p:pic>
    </p:spTree>
    <p:extLst>
      <p:ext uri="{BB962C8B-B14F-4D97-AF65-F5344CB8AC3E}">
        <p14:creationId xmlns:p14="http://schemas.microsoft.com/office/powerpoint/2010/main" val="483088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Mr. Oborny spins gotcha wheel for privilege coupons</a:t>
            </a:r>
          </a:p>
        </p:txBody>
      </p:sp>
      <p:pic>
        <p:nvPicPr>
          <p:cNvPr id="5" name="Picture 4"/>
          <p:cNvPicPr>
            <a:picLocks noChangeAspect="1"/>
          </p:cNvPicPr>
          <p:nvPr/>
        </p:nvPicPr>
        <p:blipFill>
          <a:blip r:embed="rId2"/>
          <a:stretch>
            <a:fillRect/>
          </a:stretch>
        </p:blipFill>
        <p:spPr>
          <a:xfrm>
            <a:off x="2766349" y="2016888"/>
            <a:ext cx="6254187" cy="4690640"/>
          </a:xfrm>
          <a:prstGeom prst="rect">
            <a:avLst/>
          </a:prstGeom>
        </p:spPr>
      </p:pic>
    </p:spTree>
    <p:extLst>
      <p:ext uri="{BB962C8B-B14F-4D97-AF65-F5344CB8AC3E}">
        <p14:creationId xmlns:p14="http://schemas.microsoft.com/office/powerpoint/2010/main" val="126544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35000">
              <a:schemeClr val="accent1">
                <a:lumMod val="40000"/>
                <a:lumOff val="6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729090" name="Title 1"/>
          <p:cNvSpPr>
            <a:spLocks noGrp="1"/>
          </p:cNvSpPr>
          <p:nvPr>
            <p:ph type="title"/>
          </p:nvPr>
        </p:nvSpPr>
        <p:spPr/>
        <p:txBody>
          <a:bodyPr/>
          <a:lstStyle/>
          <a:p>
            <a:pPr eaLnBrk="1" hangingPunct="1"/>
            <a:r>
              <a:rPr lang="en-US" altLang="en-US" dirty="0"/>
              <a:t>Donate limo services</a:t>
            </a:r>
          </a:p>
        </p:txBody>
      </p:sp>
      <p:pic>
        <p:nvPicPr>
          <p:cNvPr id="729091" name="Picture 2"/>
          <p:cNvPicPr>
            <a:picLocks noChangeAspect="1" noChangeArrowheads="1"/>
          </p:cNvPicPr>
          <p:nvPr/>
        </p:nvPicPr>
        <p:blipFill>
          <a:blip r:embed="rId3">
            <a:extLst>
              <a:ext uri="{28A0092B-C50C-407E-A947-70E740481C1C}">
                <a14:useLocalDpi xmlns:a14="http://schemas.microsoft.com/office/drawing/2010/main" val="0"/>
              </a:ext>
            </a:extLst>
          </a:blip>
          <a:srcRect l="29868" t="23958" r="45535" b="43750"/>
          <a:stretch>
            <a:fillRect/>
          </a:stretch>
        </p:blipFill>
        <p:spPr bwMode="auto">
          <a:xfrm>
            <a:off x="1752601" y="1447800"/>
            <a:ext cx="619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28800" y="5525335"/>
            <a:ext cx="1207382"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©BDS</a:t>
            </a:r>
          </a:p>
        </p:txBody>
      </p:sp>
    </p:spTree>
    <p:extLst>
      <p:ext uri="{BB962C8B-B14F-4D97-AF65-F5344CB8AC3E}">
        <p14:creationId xmlns:p14="http://schemas.microsoft.com/office/powerpoint/2010/main" val="154767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attention</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70562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Name in lights</a:t>
            </a:r>
          </a:p>
        </p:txBody>
      </p:sp>
      <p:pic>
        <p:nvPicPr>
          <p:cNvPr id="1026" name="Picture 2" descr="http://images.centralrestaurant.com/images/products/large/RSB-14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42870" y="1340409"/>
            <a:ext cx="4894729" cy="48947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67200" y="5020235"/>
            <a:ext cx="4026061" cy="369332"/>
          </a:xfrm>
          <a:prstGeom prst="rect">
            <a:avLst/>
          </a:prstGeom>
          <a:noFill/>
        </p:spPr>
        <p:txBody>
          <a:bodyPr wrap="square" rtlCol="0">
            <a:spAutoFit/>
          </a:bodyPr>
          <a:lstStyle/>
          <a:p>
            <a:r>
              <a:rPr lang="en-US" dirty="0"/>
              <a:t>Paired with Behavior Specific Praise</a:t>
            </a:r>
          </a:p>
        </p:txBody>
      </p:sp>
    </p:spTree>
    <p:extLst>
      <p:ext uri="{BB962C8B-B14F-4D97-AF65-F5344CB8AC3E}">
        <p14:creationId xmlns:p14="http://schemas.microsoft.com/office/powerpoint/2010/main" val="467099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35000">
              <a:schemeClr val="accent5">
                <a:lumMod val="40000"/>
                <a:lumOff val="60000"/>
              </a:schemeClr>
            </a:gs>
            <a:gs pos="100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34850" name="Title 1"/>
          <p:cNvSpPr>
            <a:spLocks noGrp="1"/>
          </p:cNvSpPr>
          <p:nvPr>
            <p:ph type="title"/>
          </p:nvPr>
        </p:nvSpPr>
        <p:spPr/>
        <p:txBody>
          <a:bodyPr/>
          <a:lstStyle/>
          <a:p>
            <a:endParaRPr lang="en-US" altLang="en-US"/>
          </a:p>
        </p:txBody>
      </p:sp>
      <p:pic>
        <p:nvPicPr>
          <p:cNvPr id="3348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66675"/>
            <a:ext cx="9144000" cy="6924675"/>
          </a:xfrm>
        </p:spPr>
      </p:pic>
      <p:sp>
        <p:nvSpPr>
          <p:cNvPr id="5" name="Rectangle 4"/>
          <p:cNvSpPr/>
          <p:nvPr/>
        </p:nvSpPr>
        <p:spPr>
          <a:xfrm>
            <a:off x="1746135" y="0"/>
            <a:ext cx="8743291"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cs typeface="Arial" panose="020B0604020202020204" pitchFamily="34" charset="0"/>
              </a:rPr>
              <a:t>Washington Elementary Olathe, KS</a:t>
            </a:r>
          </a:p>
        </p:txBody>
      </p:sp>
      <p:sp>
        <p:nvSpPr>
          <p:cNvPr id="6" name="Rectangle 5"/>
          <p:cNvSpPr/>
          <p:nvPr/>
        </p:nvSpPr>
        <p:spPr>
          <a:xfrm>
            <a:off x="2438400" y="6176427"/>
            <a:ext cx="1207382"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©BDS</a:t>
            </a:r>
          </a:p>
        </p:txBody>
      </p:sp>
    </p:spTree>
    <p:extLst>
      <p:ext uri="{BB962C8B-B14F-4D97-AF65-F5344CB8AC3E}">
        <p14:creationId xmlns:p14="http://schemas.microsoft.com/office/powerpoint/2010/main" val="1074656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676866" name="Title 1"/>
          <p:cNvSpPr>
            <a:spLocks noGrp="1"/>
          </p:cNvSpPr>
          <p:nvPr>
            <p:ph type="title"/>
          </p:nvPr>
        </p:nvSpPr>
        <p:spPr/>
        <p:txBody>
          <a:bodyPr/>
          <a:lstStyle/>
          <a:p>
            <a:r>
              <a:rPr lang="en-US" altLang="en-US"/>
              <a:t>www.vistaprint.com</a:t>
            </a:r>
          </a:p>
        </p:txBody>
      </p:sp>
      <p:pic>
        <p:nvPicPr>
          <p:cNvPr id="676867" name="Picture 2" descr="http://www.vistaprint.com/sf/_langid-1/_/vp/ns/livepreview.aspx?Log=0&amp;doc_id=588669498&amp;page=1&amp;width=510&amp;renderMod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524000"/>
            <a:ext cx="85629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67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678914" name="Title 1"/>
          <p:cNvSpPr>
            <a:spLocks noGrp="1"/>
          </p:cNvSpPr>
          <p:nvPr>
            <p:ph type="title"/>
          </p:nvPr>
        </p:nvSpPr>
        <p:spPr/>
        <p:txBody>
          <a:bodyPr/>
          <a:lstStyle/>
          <a:p>
            <a:r>
              <a:rPr lang="en-US" altLang="en-US"/>
              <a:t>www.vistaprint.com</a:t>
            </a:r>
          </a:p>
        </p:txBody>
      </p:sp>
      <p:pic>
        <p:nvPicPr>
          <p:cNvPr id="678915" name="Picture 1" descr="http://www.vistaprint.com/sf/_langid-1/_/vp/ns/livepreview.aspx?Log=0&amp;doc_id=588668383&amp;page=1&amp;width=324&amp;renderMod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9906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82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999" y="1169464"/>
            <a:ext cx="10178322" cy="1492132"/>
          </a:xfrm>
        </p:spPr>
        <p:txBody>
          <a:bodyPr>
            <a:normAutofit fontScale="90000"/>
          </a:bodyPr>
          <a:lstStyle/>
          <a:p>
            <a:pPr algn="ctr"/>
            <a:r>
              <a:rPr lang="en-US" dirty="0"/>
              <a:t>All gotchas should be delivered with behavior specific praise. Our leadership team of middle school students made a video for the staff:</a:t>
            </a:r>
            <a:br>
              <a:rPr lang="en-US" dirty="0"/>
            </a:br>
            <a:r>
              <a:rPr lang="en-US" dirty="0"/>
              <a:t>(</a:t>
            </a:r>
            <a:r>
              <a:rPr lang="en-US" sz="2200" dirty="0"/>
              <a:t>we will provide a link</a:t>
            </a:r>
            <a:r>
              <a:rPr lang="en-US" sz="5300" dirty="0"/>
              <a:t>)</a:t>
            </a:r>
            <a:endParaRPr lang="en-US" dirty="0"/>
          </a:p>
        </p:txBody>
      </p:sp>
      <p:sp>
        <p:nvSpPr>
          <p:cNvPr id="4" name="Rectangle 3"/>
          <p:cNvSpPr/>
          <p:nvPr/>
        </p:nvSpPr>
        <p:spPr>
          <a:xfrm>
            <a:off x="1731096" y="4622514"/>
            <a:ext cx="8394156"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Torrington Middle School</a:t>
            </a:r>
          </a:p>
          <a:p>
            <a:pPr algn="ctr"/>
            <a:r>
              <a:rPr lang="en-US" sz="5400" b="1" cap="none" spc="0" dirty="0">
                <a:ln/>
                <a:solidFill>
                  <a:schemeClr val="accent4"/>
                </a:solidFill>
                <a:effectLst/>
              </a:rPr>
              <a:t>Torrington, Wyoming</a:t>
            </a:r>
          </a:p>
        </p:txBody>
      </p:sp>
    </p:spTree>
    <p:extLst>
      <p:ext uri="{BB962C8B-B14F-4D97-AF65-F5344CB8AC3E}">
        <p14:creationId xmlns:p14="http://schemas.microsoft.com/office/powerpoint/2010/main" val="2059519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680962" name="Title 1"/>
          <p:cNvSpPr>
            <a:spLocks noGrp="1"/>
          </p:cNvSpPr>
          <p:nvPr>
            <p:ph type="title"/>
          </p:nvPr>
        </p:nvSpPr>
        <p:spPr/>
        <p:txBody>
          <a:bodyPr/>
          <a:lstStyle/>
          <a:p>
            <a:r>
              <a:rPr lang="en-US" altLang="en-US"/>
              <a:t>www.vistaprint.com</a:t>
            </a:r>
          </a:p>
        </p:txBody>
      </p:sp>
      <p:pic>
        <p:nvPicPr>
          <p:cNvPr id="680963" name="Picture 1" descr="http://www.vistaprint.com/sf/_langid-1/_/vp/ns/livepreview.aspx?Log=0&amp;doc_id=588667601&amp;page=1&amp;width=501&amp;renderMod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1"/>
            <a:ext cx="655320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522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687106" name="Picture 2" descr="C:\Users\Laura\Desktop\Laura's Files\Pictures\Hawaii 2010\img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586633" y="5860474"/>
            <a:ext cx="5247334" cy="584775"/>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a:defRPr/>
            </a:pPr>
            <a:r>
              <a:rPr lang="en-US" sz="3200" b="1" spc="150" dirty="0">
                <a:ln w="11430"/>
                <a:solidFill>
                  <a:srgbClr val="F8F8F8"/>
                </a:solidFill>
                <a:effectLst>
                  <a:outerShdw blurRad="25400" algn="tl" rotWithShape="0">
                    <a:srgbClr val="000000">
                      <a:alpha val="43000"/>
                    </a:srgbClr>
                  </a:outerShdw>
                </a:effectLst>
                <a:cs typeface="Arial" panose="020B0604020202020204" pitchFamily="34" charset="0"/>
              </a:rPr>
              <a:t>Yard Sign for One Week</a:t>
            </a:r>
          </a:p>
        </p:txBody>
      </p:sp>
      <p:sp>
        <p:nvSpPr>
          <p:cNvPr id="2" name="Rectangle 1"/>
          <p:cNvSpPr/>
          <p:nvPr/>
        </p:nvSpPr>
        <p:spPr>
          <a:xfrm>
            <a:off x="7848601" y="76200"/>
            <a:ext cx="841897" cy="369332"/>
          </a:xfrm>
          <a:prstGeom prst="rect">
            <a:avLst/>
          </a:prstGeom>
        </p:spPr>
        <p:txBody>
          <a:bodyPr wrap="none">
            <a:spAutoFit/>
          </a:bodyPr>
          <a:lstStyle/>
          <a:p>
            <a:pPr algn="ctr"/>
            <a:r>
              <a:rPr lang="en-US" b="1" dirty="0">
                <a:ln w="22225">
                  <a:solidFill>
                    <a:schemeClr val="accent2"/>
                  </a:solidFill>
                  <a:prstDash val="solid"/>
                </a:ln>
                <a:solidFill>
                  <a:schemeClr val="accent2">
                    <a:lumMod val="40000"/>
                    <a:lumOff val="60000"/>
                  </a:schemeClr>
                </a:solidFill>
              </a:rPr>
              <a:t>©BDS</a:t>
            </a:r>
          </a:p>
        </p:txBody>
      </p:sp>
    </p:spTree>
    <p:extLst>
      <p:ext uri="{BB962C8B-B14F-4D97-AF65-F5344CB8AC3E}">
        <p14:creationId xmlns:p14="http://schemas.microsoft.com/office/powerpoint/2010/main" val="1456706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60000"/>
                <a:lumOff val="40000"/>
              </a:schemeClr>
            </a:gs>
            <a:gs pos="0">
              <a:srgbClr val="FFFF00"/>
            </a:gs>
            <a:gs pos="74000">
              <a:srgbClr val="FFFF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Classroom with the most gotchas gets a lighted entrance.</a:t>
            </a:r>
          </a:p>
        </p:txBody>
      </p:sp>
      <p:pic>
        <p:nvPicPr>
          <p:cNvPr id="4" name="Content Placeholder 3"/>
          <p:cNvPicPr>
            <a:picLocks noGrp="1" noChangeAspect="1"/>
          </p:cNvPicPr>
          <p:nvPr>
            <p:ph idx="1"/>
          </p:nvPr>
        </p:nvPicPr>
        <p:blipFill>
          <a:blip r:embed="rId2"/>
          <a:stretch>
            <a:fillRect/>
          </a:stretch>
        </p:blipFill>
        <p:spPr>
          <a:xfrm rot="5400000">
            <a:off x="3773188" y="2527437"/>
            <a:ext cx="4848319" cy="3636239"/>
          </a:xfrm>
        </p:spPr>
      </p:pic>
    </p:spTree>
    <p:extLst>
      <p:ext uri="{BB962C8B-B14F-4D97-AF65-F5344CB8AC3E}">
        <p14:creationId xmlns:p14="http://schemas.microsoft.com/office/powerpoint/2010/main" val="2112740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37000">
              <a:schemeClr val="accent5">
                <a:lumMod val="75000"/>
              </a:schemeClr>
            </a:gs>
            <a:gs pos="0">
              <a:srgbClr val="FF0000"/>
            </a:gs>
            <a:gs pos="74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 a giant poster of yourself printed by national guard.</a:t>
            </a:r>
          </a:p>
        </p:txBody>
      </p:sp>
      <p:pic>
        <p:nvPicPr>
          <p:cNvPr id="4" name="Content Placeholder 3"/>
          <p:cNvPicPr>
            <a:picLocks noGrp="1" noChangeAspect="1"/>
          </p:cNvPicPr>
          <p:nvPr>
            <p:ph idx="1"/>
          </p:nvPr>
        </p:nvPicPr>
        <p:blipFill rotWithShape="1">
          <a:blip r:embed="rId2"/>
          <a:srcRect l="13348" t="24756" r="10032" b="29554"/>
          <a:stretch/>
        </p:blipFill>
        <p:spPr>
          <a:xfrm rot="5400000">
            <a:off x="3187521" y="2900209"/>
            <a:ext cx="5081651" cy="3030268"/>
          </a:xfrm>
        </p:spPr>
      </p:pic>
    </p:spTree>
    <p:extLst>
      <p:ext uri="{BB962C8B-B14F-4D97-AF65-F5344CB8AC3E}">
        <p14:creationId xmlns:p14="http://schemas.microsoft.com/office/powerpoint/2010/main" val="1562042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35000">
              <a:schemeClr val="accent1">
                <a:lumMod val="40000"/>
                <a:lumOff val="6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seating in the lunchroom.</a:t>
            </a:r>
          </a:p>
        </p:txBody>
      </p:sp>
      <p:pic>
        <p:nvPicPr>
          <p:cNvPr id="4" name="Content Placeholder 3"/>
          <p:cNvPicPr>
            <a:picLocks noGrp="1" noChangeAspect="1"/>
          </p:cNvPicPr>
          <p:nvPr>
            <p:ph idx="1"/>
          </p:nvPr>
        </p:nvPicPr>
        <p:blipFill>
          <a:blip r:embed="rId2"/>
          <a:stretch>
            <a:fillRect/>
          </a:stretch>
        </p:blipFill>
        <p:spPr>
          <a:xfrm>
            <a:off x="3395764" y="1874517"/>
            <a:ext cx="6441507" cy="4831131"/>
          </a:xfrm>
        </p:spPr>
      </p:pic>
    </p:spTree>
    <p:extLst>
      <p:ext uri="{BB962C8B-B14F-4D97-AF65-F5344CB8AC3E}">
        <p14:creationId xmlns:p14="http://schemas.microsoft.com/office/powerpoint/2010/main" val="3484663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35000">
              <a:schemeClr val="accent1">
                <a:lumMod val="40000"/>
                <a:lumOff val="6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Dress up and sit at special table at lunch- red carpet treatment.</a:t>
            </a:r>
          </a:p>
        </p:txBody>
      </p:sp>
      <p:pic>
        <p:nvPicPr>
          <p:cNvPr id="4" name="Content Placeholder 3"/>
          <p:cNvPicPr>
            <a:picLocks noGrp="1" noChangeAspect="1"/>
          </p:cNvPicPr>
          <p:nvPr>
            <p:ph idx="1"/>
          </p:nvPr>
        </p:nvPicPr>
        <p:blipFill>
          <a:blip r:embed="rId2"/>
          <a:stretch>
            <a:fillRect/>
          </a:stretch>
        </p:blipFill>
        <p:spPr>
          <a:xfrm>
            <a:off x="2262032" y="2037144"/>
            <a:ext cx="6806318" cy="5104738"/>
          </a:xfrm>
        </p:spPr>
      </p:pic>
    </p:spTree>
    <p:extLst>
      <p:ext uri="{BB962C8B-B14F-4D97-AF65-F5344CB8AC3E}">
        <p14:creationId xmlns:p14="http://schemas.microsoft.com/office/powerpoint/2010/main" val="934120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Sign the Golden </a:t>
            </a:r>
            <a:r>
              <a:rPr lang="en-US" dirty="0"/>
              <a:t>book of greatness</a:t>
            </a:r>
          </a:p>
        </p:txBody>
      </p:sp>
      <p:pic>
        <p:nvPicPr>
          <p:cNvPr id="4" name="Content Placeholder 3"/>
          <p:cNvPicPr>
            <a:picLocks noGrp="1" noChangeAspect="1"/>
          </p:cNvPicPr>
          <p:nvPr>
            <p:ph idx="1"/>
          </p:nvPr>
        </p:nvPicPr>
        <p:blipFill>
          <a:blip r:embed="rId2"/>
          <a:stretch>
            <a:fillRect/>
          </a:stretch>
        </p:blipFill>
        <p:spPr>
          <a:xfrm rot="5400000">
            <a:off x="4412363" y="2866324"/>
            <a:ext cx="4642596" cy="3481947"/>
          </a:xfrm>
        </p:spPr>
      </p:pic>
    </p:spTree>
    <p:extLst>
      <p:ext uri="{BB962C8B-B14F-4D97-AF65-F5344CB8AC3E}">
        <p14:creationId xmlns:p14="http://schemas.microsoft.com/office/powerpoint/2010/main" val="2109083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photo effects and stylize a picture and place in front hall.</a:t>
            </a:r>
          </a:p>
        </p:txBody>
      </p:sp>
      <p:pic>
        <p:nvPicPr>
          <p:cNvPr id="4" name="Content Placeholder 3"/>
          <p:cNvPicPr>
            <a:picLocks noGrp="1" noChangeAspect="1"/>
          </p:cNvPicPr>
          <p:nvPr>
            <p:ph idx="1"/>
          </p:nvPr>
        </p:nvPicPr>
        <p:blipFill>
          <a:blip r:embed="rId2"/>
          <a:stretch>
            <a:fillRect/>
          </a:stretch>
        </p:blipFill>
        <p:spPr>
          <a:xfrm>
            <a:off x="4867154" y="1966209"/>
            <a:ext cx="3362446" cy="4831101"/>
          </a:xfrm>
        </p:spPr>
      </p:pic>
    </p:spTree>
    <p:extLst>
      <p:ext uri="{BB962C8B-B14F-4D97-AF65-F5344CB8AC3E}">
        <p14:creationId xmlns:p14="http://schemas.microsoft.com/office/powerpoint/2010/main" val="766314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Leadership</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2829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www.pbisvideos.com</a:t>
            </a:r>
          </a:p>
        </p:txBody>
      </p:sp>
    </p:spTree>
    <p:extLst>
      <p:ext uri="{BB962C8B-B14F-4D97-AF65-F5344CB8AC3E}">
        <p14:creationId xmlns:p14="http://schemas.microsoft.com/office/powerpoint/2010/main" val="1937577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11147706" cy="1143000"/>
          </a:xfrm>
        </p:spPr>
        <p:txBody>
          <a:bodyPr/>
          <a:lstStyle/>
          <a:p>
            <a:r>
              <a:rPr lang="en-US" dirty="0"/>
              <a:t>Reinforcements</a:t>
            </a:r>
          </a:p>
        </p:txBody>
      </p:sp>
      <p:pic>
        <p:nvPicPr>
          <p:cNvPr id="4" name="Content Placeholder 3"/>
          <p:cNvPicPr>
            <a:picLocks noGrp="1" noChangeAspect="1"/>
          </p:cNvPicPr>
          <p:nvPr>
            <p:ph idx="1"/>
          </p:nvPr>
        </p:nvPicPr>
        <p:blipFill>
          <a:blip r:embed="rId2"/>
          <a:stretch>
            <a:fillRect/>
          </a:stretch>
        </p:blipFill>
        <p:spPr>
          <a:xfrm>
            <a:off x="4006511" y="1756458"/>
            <a:ext cx="3394472" cy="4525963"/>
          </a:xfrm>
        </p:spPr>
      </p:pic>
    </p:spTree>
    <p:extLst>
      <p:ext uri="{BB962C8B-B14F-4D97-AF65-F5344CB8AC3E}">
        <p14:creationId xmlns:p14="http://schemas.microsoft.com/office/powerpoint/2010/main" val="326463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35000">
              <a:schemeClr val="accent5">
                <a:lumMod val="40000"/>
                <a:lumOff val="60000"/>
              </a:schemeClr>
            </a:gs>
            <a:gs pos="100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Assistant Principal for the day</a:t>
            </a:r>
          </a:p>
        </p:txBody>
      </p:sp>
      <p:pic>
        <p:nvPicPr>
          <p:cNvPr id="4" name="Content Placeholder 3"/>
          <p:cNvPicPr>
            <a:picLocks noGrp="1" noChangeAspect="1"/>
          </p:cNvPicPr>
          <p:nvPr>
            <p:ph idx="1"/>
          </p:nvPr>
        </p:nvPicPr>
        <p:blipFill>
          <a:blip r:embed="rId2"/>
          <a:stretch>
            <a:fillRect/>
          </a:stretch>
        </p:blipFill>
        <p:spPr>
          <a:xfrm>
            <a:off x="2639028" y="1682937"/>
            <a:ext cx="6339149" cy="4226099"/>
          </a:xfrm>
        </p:spPr>
      </p:pic>
      <p:grpSp>
        <p:nvGrpSpPr>
          <p:cNvPr id="7" name="Group 6"/>
          <p:cNvGrpSpPr/>
          <p:nvPr/>
        </p:nvGrpSpPr>
        <p:grpSpPr>
          <a:xfrm>
            <a:off x="3991658" y="4669364"/>
            <a:ext cx="1371600" cy="1371600"/>
            <a:chOff x="3991658" y="4669364"/>
            <a:chExt cx="1371600" cy="137160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7556"/>
                      </a14:imgEffect>
                    </a14:imgLayer>
                  </a14:imgProps>
                </a:ext>
              </a:extLst>
            </a:blip>
            <a:stretch>
              <a:fillRect/>
            </a:stretch>
          </p:blipFill>
          <p:spPr>
            <a:xfrm>
              <a:off x="3991658" y="4669364"/>
              <a:ext cx="1371600" cy="1371600"/>
            </a:xfrm>
            <a:prstGeom prst="rect">
              <a:avLst/>
            </a:prstGeom>
          </p:spPr>
        </p:pic>
        <p:sp>
          <p:nvSpPr>
            <p:cNvPr id="6" name="Rectangle 5"/>
            <p:cNvSpPr/>
            <p:nvPr/>
          </p:nvSpPr>
          <p:spPr>
            <a:xfrm>
              <a:off x="4277824" y="5172312"/>
              <a:ext cx="684803" cy="507831"/>
            </a:xfrm>
            <a:prstGeom prst="rect">
              <a:avLst/>
            </a:prstGeom>
            <a:noFill/>
          </p:spPr>
          <p:txBody>
            <a:bodyPr wrap="none" lIns="91440" tIns="45720" rIns="91440" bIns="45720">
              <a:spAutoFit/>
            </a:bodyPr>
            <a:lstStyle/>
            <a:p>
              <a:pPr algn="ctr"/>
              <a:r>
                <a:rPr lang="en-US" sz="900" b="0" cap="none" spc="0" dirty="0">
                  <a:ln w="0"/>
                  <a:solidFill>
                    <a:schemeClr val="bg1"/>
                  </a:solidFill>
                  <a:effectLst>
                    <a:outerShdw blurRad="38100" dist="19050" dir="2700000" algn="tl" rotWithShape="0">
                      <a:schemeClr val="dk1">
                        <a:alpha val="40000"/>
                      </a:schemeClr>
                    </a:outerShdw>
                  </a:effectLst>
                  <a:latin typeface="Book Antiqua" panose="02040602050305030304" pitchFamily="18" charset="0"/>
                </a:rPr>
                <a:t>Honorary</a:t>
              </a:r>
            </a:p>
            <a:p>
              <a:pPr algn="ctr"/>
              <a:r>
                <a:rPr lang="en-US" sz="900" dirty="0">
                  <a:ln w="0"/>
                  <a:solidFill>
                    <a:schemeClr val="bg1"/>
                  </a:solidFill>
                  <a:effectLst>
                    <a:outerShdw blurRad="38100" dist="19050" dir="2700000" algn="tl" rotWithShape="0">
                      <a:schemeClr val="dk1">
                        <a:alpha val="40000"/>
                      </a:schemeClr>
                    </a:outerShdw>
                  </a:effectLst>
                  <a:latin typeface="Book Antiqua" panose="02040602050305030304" pitchFamily="18" charset="0"/>
                </a:rPr>
                <a:t>Assistant</a:t>
              </a:r>
            </a:p>
            <a:p>
              <a:pPr algn="ctr"/>
              <a:r>
                <a:rPr lang="en-US" sz="900" b="0" cap="none" spc="0" dirty="0">
                  <a:ln w="0"/>
                  <a:solidFill>
                    <a:schemeClr val="bg1"/>
                  </a:solidFill>
                  <a:effectLst>
                    <a:outerShdw blurRad="38100" dist="19050" dir="2700000" algn="tl" rotWithShape="0">
                      <a:schemeClr val="dk1">
                        <a:alpha val="40000"/>
                      </a:schemeClr>
                    </a:outerShdw>
                  </a:effectLst>
                  <a:latin typeface="Book Antiqua" panose="02040602050305030304" pitchFamily="18" charset="0"/>
                </a:rPr>
                <a:t>Principal</a:t>
              </a:r>
            </a:p>
          </p:txBody>
        </p:sp>
      </p:grpSp>
    </p:spTree>
    <p:extLst>
      <p:ext uri="{BB962C8B-B14F-4D97-AF65-F5344CB8AC3E}">
        <p14:creationId xmlns:p14="http://schemas.microsoft.com/office/powerpoint/2010/main" val="1921696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 the line leader</a:t>
            </a:r>
          </a:p>
        </p:txBody>
      </p:sp>
      <p:pic>
        <p:nvPicPr>
          <p:cNvPr id="4" name="Content Placeholder 3"/>
          <p:cNvPicPr>
            <a:picLocks noGrp="1" noChangeAspect="1"/>
          </p:cNvPicPr>
          <p:nvPr>
            <p:ph idx="1"/>
          </p:nvPr>
        </p:nvPicPr>
        <p:blipFill>
          <a:blip r:embed="rId2"/>
          <a:stretch>
            <a:fillRect/>
          </a:stretch>
        </p:blipFill>
        <p:spPr>
          <a:xfrm>
            <a:off x="2135092" y="1721224"/>
            <a:ext cx="8162021" cy="4583952"/>
          </a:xfrm>
        </p:spPr>
      </p:pic>
    </p:spTree>
    <p:extLst>
      <p:ext uri="{BB962C8B-B14F-4D97-AF65-F5344CB8AC3E}">
        <p14:creationId xmlns:p14="http://schemas.microsoft.com/office/powerpoint/2010/main" val="1934273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35000">
              <a:schemeClr val="accent1">
                <a:lumMod val="40000"/>
                <a:lumOff val="60000"/>
              </a:schemeClr>
            </a:gs>
            <a:gs pos="100000">
              <a:schemeClr val="accent1">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Student Leadership Team</a:t>
            </a:r>
          </a:p>
        </p:txBody>
      </p:sp>
      <p:pic>
        <p:nvPicPr>
          <p:cNvPr id="4" name="Content Placeholder 3"/>
          <p:cNvPicPr>
            <a:picLocks noGrp="1" noChangeAspect="1"/>
          </p:cNvPicPr>
          <p:nvPr>
            <p:ph idx="1"/>
          </p:nvPr>
        </p:nvPicPr>
        <p:blipFill>
          <a:blip r:embed="rId2"/>
          <a:stretch>
            <a:fillRect/>
          </a:stretch>
        </p:blipFill>
        <p:spPr>
          <a:xfrm>
            <a:off x="4990578" y="2286000"/>
            <a:ext cx="2699793" cy="3594100"/>
          </a:xfrm>
        </p:spPr>
      </p:pic>
    </p:spTree>
    <p:extLst>
      <p:ext uri="{BB962C8B-B14F-4D97-AF65-F5344CB8AC3E}">
        <p14:creationId xmlns:p14="http://schemas.microsoft.com/office/powerpoint/2010/main" val="1067926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20000"/>
                <a:lumOff val="80000"/>
              </a:schemeClr>
            </a:gs>
            <a:gs pos="0">
              <a:srgbClr val="FFFF00"/>
            </a:gs>
            <a:gs pos="74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 to design posters for the school’s </a:t>
            </a:r>
            <a:r>
              <a:rPr lang="en-US" dirty="0" err="1"/>
              <a:t>pbis</a:t>
            </a:r>
            <a:r>
              <a:rPr lang="en-US" dirty="0"/>
              <a:t> program.</a:t>
            </a:r>
          </a:p>
        </p:txBody>
      </p:sp>
      <p:pic>
        <p:nvPicPr>
          <p:cNvPr id="4" name="Content Placeholder 3"/>
          <p:cNvPicPr>
            <a:picLocks noGrp="1" noChangeAspect="1"/>
          </p:cNvPicPr>
          <p:nvPr>
            <p:ph idx="1"/>
          </p:nvPr>
        </p:nvPicPr>
        <p:blipFill>
          <a:blip r:embed="rId2"/>
          <a:stretch>
            <a:fillRect/>
          </a:stretch>
        </p:blipFill>
        <p:spPr>
          <a:xfrm rot="5400000">
            <a:off x="4236820" y="2659904"/>
            <a:ext cx="4737348" cy="3553011"/>
          </a:xfrm>
        </p:spPr>
      </p:pic>
    </p:spTree>
    <p:extLst>
      <p:ext uri="{BB962C8B-B14F-4D97-AF65-F5344CB8AC3E}">
        <p14:creationId xmlns:p14="http://schemas.microsoft.com/office/powerpoint/2010/main" val="4119757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to wear the student mascot during assembly and lead cheers</a:t>
            </a:r>
          </a:p>
        </p:txBody>
      </p:sp>
      <p:pic>
        <p:nvPicPr>
          <p:cNvPr id="4" name="Picture 3"/>
          <p:cNvPicPr>
            <a:picLocks noChangeAspect="1"/>
          </p:cNvPicPr>
          <p:nvPr/>
        </p:nvPicPr>
        <p:blipFill>
          <a:blip r:embed="rId2"/>
          <a:stretch>
            <a:fillRect/>
          </a:stretch>
        </p:blipFill>
        <p:spPr>
          <a:xfrm rot="5400000">
            <a:off x="4788833" y="2979083"/>
            <a:ext cx="4433047" cy="3324785"/>
          </a:xfrm>
          <a:prstGeom prst="rect">
            <a:avLst/>
          </a:prstGeom>
        </p:spPr>
      </p:pic>
      <p:sp>
        <p:nvSpPr>
          <p:cNvPr id="5" name="TextBox 4"/>
          <p:cNvSpPr txBox="1"/>
          <p:nvPr/>
        </p:nvSpPr>
        <p:spPr>
          <a:xfrm>
            <a:off x="1302152" y="6319777"/>
            <a:ext cx="334508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Regency Place Elementary- Olathe, KS</a:t>
            </a:r>
          </a:p>
        </p:txBody>
      </p:sp>
    </p:spTree>
    <p:extLst>
      <p:ext uri="{BB962C8B-B14F-4D97-AF65-F5344CB8AC3E}">
        <p14:creationId xmlns:p14="http://schemas.microsoft.com/office/powerpoint/2010/main" val="2113857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Broadcast the morning school news</a:t>
            </a:r>
          </a:p>
        </p:txBody>
      </p:sp>
      <p:pic>
        <p:nvPicPr>
          <p:cNvPr id="4" name="Content Placeholder 3"/>
          <p:cNvPicPr>
            <a:picLocks noGrp="1" noChangeAspect="1"/>
          </p:cNvPicPr>
          <p:nvPr>
            <p:ph idx="1"/>
          </p:nvPr>
        </p:nvPicPr>
        <p:blipFill>
          <a:blip r:embed="rId2"/>
          <a:stretch>
            <a:fillRect/>
          </a:stretch>
        </p:blipFill>
        <p:spPr>
          <a:xfrm>
            <a:off x="3352737" y="2142565"/>
            <a:ext cx="5757333" cy="4318000"/>
          </a:xfrm>
        </p:spPr>
      </p:pic>
    </p:spTree>
    <p:extLst>
      <p:ext uri="{BB962C8B-B14F-4D97-AF65-F5344CB8AC3E}">
        <p14:creationId xmlns:p14="http://schemas.microsoft.com/office/powerpoint/2010/main" val="3039284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Praise</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2243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35000">
              <a:schemeClr val="accent1">
                <a:lumMod val="60000"/>
                <a:lumOff val="40000"/>
              </a:schemeClr>
            </a:gs>
            <a:gs pos="100000">
              <a:schemeClr val="accent1">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Invitation to special breakfast of recognition and food.</a:t>
            </a:r>
          </a:p>
        </p:txBody>
      </p:sp>
      <p:pic>
        <p:nvPicPr>
          <p:cNvPr id="4" name="Content Placeholder 3"/>
          <p:cNvPicPr>
            <a:picLocks noGrp="1" noChangeAspect="1"/>
          </p:cNvPicPr>
          <p:nvPr>
            <p:ph idx="1"/>
          </p:nvPr>
        </p:nvPicPr>
        <p:blipFill>
          <a:blip r:embed="rId2"/>
          <a:stretch>
            <a:fillRect/>
          </a:stretch>
        </p:blipFill>
        <p:spPr>
          <a:xfrm>
            <a:off x="5034987" y="2124819"/>
            <a:ext cx="3379883" cy="5069826"/>
          </a:xfrm>
        </p:spPr>
      </p:pic>
    </p:spTree>
    <p:extLst>
      <p:ext uri="{BB962C8B-B14F-4D97-AF65-F5344CB8AC3E}">
        <p14:creationId xmlns:p14="http://schemas.microsoft.com/office/powerpoint/2010/main" val="1371177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35000">
              <a:schemeClr val="accent1">
                <a:lumMod val="60000"/>
                <a:lumOff val="40000"/>
              </a:schemeClr>
            </a:gs>
            <a:gs pos="100000">
              <a:schemeClr val="accent1">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with the most gotchas gets bragging rights.</a:t>
            </a:r>
          </a:p>
        </p:txBody>
      </p:sp>
      <p:pic>
        <p:nvPicPr>
          <p:cNvPr id="4" name="Content Placeholder 3"/>
          <p:cNvPicPr>
            <a:picLocks noGrp="1" noChangeAspect="1"/>
          </p:cNvPicPr>
          <p:nvPr>
            <p:ph idx="1"/>
          </p:nvPr>
        </p:nvPicPr>
        <p:blipFill>
          <a:blip r:embed="rId2"/>
          <a:stretch>
            <a:fillRect/>
          </a:stretch>
        </p:blipFill>
        <p:spPr>
          <a:xfrm>
            <a:off x="4236334" y="1978909"/>
            <a:ext cx="4734347" cy="4734347"/>
          </a:xfrm>
        </p:spPr>
      </p:pic>
    </p:spTree>
    <p:extLst>
      <p:ext uri="{BB962C8B-B14F-4D97-AF65-F5344CB8AC3E}">
        <p14:creationId xmlns:p14="http://schemas.microsoft.com/office/powerpoint/2010/main" val="1535559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Get to decorate a bulletin board square with your artwork- name over intercom with reason for earning </a:t>
            </a:r>
            <a:r>
              <a:rPr lang="en-US" sz="3200" dirty="0" err="1"/>
              <a:t>gotcha</a:t>
            </a:r>
            <a:r>
              <a:rPr lang="en-US" sz="3200" dirty="0"/>
              <a:t>.</a:t>
            </a:r>
          </a:p>
        </p:txBody>
      </p:sp>
      <p:pic>
        <p:nvPicPr>
          <p:cNvPr id="4" name="Content Placeholder 3"/>
          <p:cNvPicPr>
            <a:picLocks noGrp="1" noChangeAspect="1"/>
          </p:cNvPicPr>
          <p:nvPr>
            <p:ph idx="1"/>
          </p:nvPr>
        </p:nvPicPr>
        <p:blipFill>
          <a:blip r:embed="rId2"/>
          <a:stretch>
            <a:fillRect/>
          </a:stretch>
        </p:blipFill>
        <p:spPr>
          <a:xfrm>
            <a:off x="1340105" y="2112380"/>
            <a:ext cx="8677784" cy="4667964"/>
          </a:xfrm>
        </p:spPr>
      </p:pic>
    </p:spTree>
    <p:extLst>
      <p:ext uri="{BB962C8B-B14F-4D97-AF65-F5344CB8AC3E}">
        <p14:creationId xmlns:p14="http://schemas.microsoft.com/office/powerpoint/2010/main" val="1027038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PALPATES</a:t>
            </a:r>
          </a:p>
        </p:txBody>
      </p:sp>
      <p:sp>
        <p:nvSpPr>
          <p:cNvPr id="3" name="Content Placeholder 2"/>
          <p:cNvSpPr>
            <a:spLocks noGrp="1"/>
          </p:cNvSpPr>
          <p:nvPr>
            <p:ph idx="1"/>
          </p:nvPr>
        </p:nvSpPr>
        <p:spPr>
          <a:xfrm>
            <a:off x="1176442" y="1435262"/>
            <a:ext cx="10178322" cy="3593591"/>
          </a:xfrm>
        </p:spPr>
        <p:txBody>
          <a:bodyPr>
            <a:noAutofit/>
          </a:bodyPr>
          <a:lstStyle/>
          <a:p>
            <a:pPr marL="0" indent="0">
              <a:buNone/>
            </a:pPr>
            <a:r>
              <a:rPr lang="en-US" dirty="0"/>
              <a:t>1) </a:t>
            </a:r>
            <a:r>
              <a:rPr lang="en-US" sz="3200" dirty="0">
                <a:solidFill>
                  <a:srgbClr val="FF0000"/>
                </a:solidFill>
              </a:rPr>
              <a:t>P</a:t>
            </a:r>
            <a:r>
              <a:rPr lang="en-US" dirty="0"/>
              <a:t>rivileges (Earning special privileges) </a:t>
            </a:r>
          </a:p>
          <a:p>
            <a:pPr marL="0" indent="0">
              <a:buNone/>
            </a:pPr>
            <a:r>
              <a:rPr lang="en-US" dirty="0"/>
              <a:t>2) </a:t>
            </a:r>
            <a:r>
              <a:rPr lang="en-US" sz="3200" dirty="0">
                <a:solidFill>
                  <a:srgbClr val="FF0000"/>
                </a:solidFill>
              </a:rPr>
              <a:t>A</a:t>
            </a:r>
            <a:r>
              <a:rPr lang="en-US" dirty="0"/>
              <a:t>ttention (Quality Time with Adults and Peers) </a:t>
            </a:r>
          </a:p>
          <a:p>
            <a:pPr marL="0" indent="0">
              <a:buNone/>
            </a:pPr>
            <a:r>
              <a:rPr lang="en-US" dirty="0"/>
              <a:t>3) </a:t>
            </a:r>
            <a:r>
              <a:rPr lang="en-US" sz="2800" dirty="0">
                <a:solidFill>
                  <a:srgbClr val="FF0000"/>
                </a:solidFill>
              </a:rPr>
              <a:t>L</a:t>
            </a:r>
            <a:r>
              <a:rPr lang="en-US" dirty="0"/>
              <a:t>eadership (Earning Leadership Roles) </a:t>
            </a:r>
          </a:p>
          <a:p>
            <a:pPr marL="0" indent="0">
              <a:buNone/>
            </a:pPr>
            <a:r>
              <a:rPr lang="en-US" dirty="0"/>
              <a:t>4) </a:t>
            </a:r>
            <a:r>
              <a:rPr lang="en-US" sz="2800" dirty="0">
                <a:solidFill>
                  <a:srgbClr val="FF0000"/>
                </a:solidFill>
              </a:rPr>
              <a:t>P</a:t>
            </a:r>
            <a:r>
              <a:rPr lang="en-US" dirty="0"/>
              <a:t>raise (Social Praise- Name in Lights) </a:t>
            </a:r>
          </a:p>
          <a:p>
            <a:pPr marL="0" indent="0">
              <a:buNone/>
            </a:pPr>
            <a:r>
              <a:rPr lang="en-US" dirty="0"/>
              <a:t>5) </a:t>
            </a:r>
            <a:r>
              <a:rPr lang="en-US" sz="2800" dirty="0">
                <a:solidFill>
                  <a:srgbClr val="FF0000"/>
                </a:solidFill>
              </a:rPr>
              <a:t>A</a:t>
            </a:r>
            <a:r>
              <a:rPr lang="en-US" dirty="0"/>
              <a:t>ssistance (Special Assistance in a Topic of Their Choice) </a:t>
            </a:r>
          </a:p>
          <a:p>
            <a:pPr marL="0" indent="0">
              <a:buNone/>
            </a:pPr>
            <a:r>
              <a:rPr lang="en-US" dirty="0"/>
              <a:t>6) </a:t>
            </a:r>
            <a:r>
              <a:rPr lang="en-US" sz="2800" dirty="0">
                <a:solidFill>
                  <a:srgbClr val="FF0000"/>
                </a:solidFill>
              </a:rPr>
              <a:t>T</a:t>
            </a:r>
            <a:r>
              <a:rPr lang="en-US" dirty="0"/>
              <a:t>ouch (High Five) </a:t>
            </a:r>
          </a:p>
          <a:p>
            <a:pPr marL="0" indent="0">
              <a:buNone/>
            </a:pPr>
            <a:r>
              <a:rPr lang="en-US" dirty="0"/>
              <a:t>7) </a:t>
            </a:r>
            <a:r>
              <a:rPr lang="en-US" sz="3200" dirty="0">
                <a:solidFill>
                  <a:srgbClr val="FF0000"/>
                </a:solidFill>
              </a:rPr>
              <a:t>E</a:t>
            </a:r>
            <a:r>
              <a:rPr lang="en-US" dirty="0"/>
              <a:t>scape (Escape from a Task or Chore) </a:t>
            </a:r>
          </a:p>
          <a:p>
            <a:pPr marL="0" indent="0">
              <a:buNone/>
            </a:pPr>
            <a:r>
              <a:rPr lang="en-US" dirty="0"/>
              <a:t>8) </a:t>
            </a:r>
            <a:r>
              <a:rPr lang="en-US" sz="3600" dirty="0">
                <a:solidFill>
                  <a:srgbClr val="FF0000"/>
                </a:solidFill>
              </a:rPr>
              <a:t>S</a:t>
            </a:r>
            <a:r>
              <a:rPr lang="en-US" dirty="0"/>
              <a:t>upplies (School Supplies) </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5111" b="90000" l="10000" r="90000"/>
                    </a14:imgEffect>
                  </a14:imgLayer>
                </a14:imgProps>
              </a:ext>
            </a:extLst>
          </a:blip>
          <a:stretch>
            <a:fillRect/>
          </a:stretch>
        </p:blipFill>
        <p:spPr>
          <a:xfrm>
            <a:off x="7470860" y="155074"/>
            <a:ext cx="4286250" cy="4286250"/>
          </a:xfrm>
          <a:prstGeom prst="rect">
            <a:avLst/>
          </a:prstGeom>
        </p:spPr>
      </p:pic>
    </p:spTree>
    <p:extLst>
      <p:ext uri="{BB962C8B-B14F-4D97-AF65-F5344CB8AC3E}">
        <p14:creationId xmlns:p14="http://schemas.microsoft.com/office/powerpoint/2010/main" val="710444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Assistance</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90329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 an art skill</a:t>
            </a:r>
          </a:p>
        </p:txBody>
      </p:sp>
      <p:pic>
        <p:nvPicPr>
          <p:cNvPr id="4" name="Picture 3"/>
          <p:cNvPicPr>
            <a:picLocks noChangeAspect="1"/>
          </p:cNvPicPr>
          <p:nvPr/>
        </p:nvPicPr>
        <p:blipFill>
          <a:blip r:embed="rId2"/>
          <a:stretch>
            <a:fillRect/>
          </a:stretch>
        </p:blipFill>
        <p:spPr>
          <a:xfrm>
            <a:off x="2657098" y="1874517"/>
            <a:ext cx="6959414" cy="4639609"/>
          </a:xfrm>
          <a:prstGeom prst="rect">
            <a:avLst/>
          </a:prstGeom>
        </p:spPr>
      </p:pic>
    </p:spTree>
    <p:extLst>
      <p:ext uri="{BB962C8B-B14F-4D97-AF65-F5344CB8AC3E}">
        <p14:creationId xmlns:p14="http://schemas.microsoft.com/office/powerpoint/2010/main" val="1826046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coding skills</a:t>
            </a:r>
          </a:p>
        </p:txBody>
      </p:sp>
      <p:pic>
        <p:nvPicPr>
          <p:cNvPr id="4" name="Picture 3"/>
          <p:cNvPicPr>
            <a:picLocks noChangeAspect="1"/>
          </p:cNvPicPr>
          <p:nvPr/>
        </p:nvPicPr>
        <p:blipFill>
          <a:blip r:embed="rId2"/>
          <a:stretch>
            <a:fillRect/>
          </a:stretch>
        </p:blipFill>
        <p:spPr>
          <a:xfrm>
            <a:off x="1961710" y="1722458"/>
            <a:ext cx="7353861" cy="4902574"/>
          </a:xfrm>
          <a:prstGeom prst="rect">
            <a:avLst/>
          </a:prstGeom>
        </p:spPr>
      </p:pic>
    </p:spTree>
    <p:extLst>
      <p:ext uri="{BB962C8B-B14F-4D97-AF65-F5344CB8AC3E}">
        <p14:creationId xmlns:p14="http://schemas.microsoft.com/office/powerpoint/2010/main" val="944571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Piano-cooking-woodworking-sewing</a:t>
            </a:r>
            <a:endParaRPr lang="en-US" dirty="0"/>
          </a:p>
        </p:txBody>
      </p:sp>
      <p:pic>
        <p:nvPicPr>
          <p:cNvPr id="4" name="Content Placeholder 3"/>
          <p:cNvPicPr>
            <a:picLocks noGrp="1" noChangeAspect="1"/>
          </p:cNvPicPr>
          <p:nvPr>
            <p:ph idx="1"/>
          </p:nvPr>
        </p:nvPicPr>
        <p:blipFill>
          <a:blip r:embed="rId2"/>
          <a:stretch>
            <a:fillRect/>
          </a:stretch>
        </p:blipFill>
        <p:spPr>
          <a:xfrm>
            <a:off x="1554551" y="4599530"/>
            <a:ext cx="2818334" cy="2113751"/>
          </a:xfrm>
        </p:spPr>
      </p:pic>
      <p:pic>
        <p:nvPicPr>
          <p:cNvPr id="5" name="Picture 4"/>
          <p:cNvPicPr>
            <a:picLocks noChangeAspect="1"/>
          </p:cNvPicPr>
          <p:nvPr/>
        </p:nvPicPr>
        <p:blipFill>
          <a:blip r:embed="rId3"/>
          <a:stretch>
            <a:fillRect/>
          </a:stretch>
        </p:blipFill>
        <p:spPr>
          <a:xfrm>
            <a:off x="4866620" y="2210238"/>
            <a:ext cx="2738095" cy="2053571"/>
          </a:xfrm>
          <a:prstGeom prst="rect">
            <a:avLst/>
          </a:prstGeom>
        </p:spPr>
      </p:pic>
      <p:pic>
        <p:nvPicPr>
          <p:cNvPr id="6" name="Picture 5"/>
          <p:cNvPicPr>
            <a:picLocks noChangeAspect="1"/>
          </p:cNvPicPr>
          <p:nvPr/>
        </p:nvPicPr>
        <p:blipFill>
          <a:blip r:embed="rId4"/>
          <a:stretch>
            <a:fillRect/>
          </a:stretch>
        </p:blipFill>
        <p:spPr>
          <a:xfrm>
            <a:off x="7898391" y="4120588"/>
            <a:ext cx="3347685" cy="2510764"/>
          </a:xfrm>
          <a:prstGeom prst="rect">
            <a:avLst/>
          </a:prstGeom>
        </p:spPr>
      </p:pic>
      <p:pic>
        <p:nvPicPr>
          <p:cNvPr id="7" name="Picture 6"/>
          <p:cNvPicPr>
            <a:picLocks noChangeAspect="1"/>
          </p:cNvPicPr>
          <p:nvPr/>
        </p:nvPicPr>
        <p:blipFill>
          <a:blip r:embed="rId5"/>
          <a:stretch>
            <a:fillRect/>
          </a:stretch>
        </p:blipFill>
        <p:spPr>
          <a:xfrm>
            <a:off x="867317" y="2024517"/>
            <a:ext cx="3118852" cy="2339139"/>
          </a:xfrm>
          <a:prstGeom prst="rect">
            <a:avLst/>
          </a:prstGeom>
        </p:spPr>
      </p:pic>
    </p:spTree>
    <p:extLst>
      <p:ext uri="{BB962C8B-B14F-4D97-AF65-F5344CB8AC3E}">
        <p14:creationId xmlns:p14="http://schemas.microsoft.com/office/powerpoint/2010/main" val="1645563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touch</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850214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Queen of bling and sparkle visits your homeroom and gives dragon tear.</a:t>
            </a:r>
          </a:p>
        </p:txBody>
      </p:sp>
      <p:pic>
        <p:nvPicPr>
          <p:cNvPr id="4" name="Content Placeholder 3"/>
          <p:cNvPicPr>
            <a:picLocks noGrp="1" noChangeAspect="1"/>
          </p:cNvPicPr>
          <p:nvPr>
            <p:ph idx="1"/>
          </p:nvPr>
        </p:nvPicPr>
        <p:blipFill>
          <a:blip r:embed="rId2"/>
          <a:stretch>
            <a:fillRect/>
          </a:stretch>
        </p:blipFill>
        <p:spPr>
          <a:xfrm>
            <a:off x="3693459" y="2286000"/>
            <a:ext cx="4444066" cy="4444066"/>
          </a:xfrm>
        </p:spPr>
      </p:pic>
      <p:pic>
        <p:nvPicPr>
          <p:cNvPr id="1026" name="Picture 2" descr="https://tse1.mm.bing.net/th?id=OIP.Mceb0e75e9e9d6c210eb54cc24bc86a74o0&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9737" y="3144677"/>
            <a:ext cx="2857500" cy="18954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5858" y="5555848"/>
            <a:ext cx="328721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Middle School Students caught being kind at Santa Fe Trail Middle School- Kelly Ralston- Assistant Principal.</a:t>
            </a:r>
          </a:p>
        </p:txBody>
      </p:sp>
    </p:spTree>
    <p:extLst>
      <p:ext uri="{BB962C8B-B14F-4D97-AF65-F5344CB8AC3E}">
        <p14:creationId xmlns:p14="http://schemas.microsoft.com/office/powerpoint/2010/main" val="1600532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 your face painted to match the principal</a:t>
            </a:r>
          </a:p>
        </p:txBody>
      </p:sp>
      <p:pic>
        <p:nvPicPr>
          <p:cNvPr id="4" name="Content Placeholder 3"/>
          <p:cNvPicPr>
            <a:picLocks noGrp="1" noChangeAspect="1"/>
          </p:cNvPicPr>
          <p:nvPr>
            <p:ph idx="1"/>
          </p:nvPr>
        </p:nvPicPr>
        <p:blipFill>
          <a:blip r:embed="rId2"/>
          <a:stretch>
            <a:fillRect/>
          </a:stretch>
        </p:blipFill>
        <p:spPr>
          <a:xfrm>
            <a:off x="4556021" y="2286000"/>
            <a:ext cx="3568907" cy="3594100"/>
          </a:xfrm>
        </p:spPr>
      </p:pic>
    </p:spTree>
    <p:extLst>
      <p:ext uri="{BB962C8B-B14F-4D97-AF65-F5344CB8AC3E}">
        <p14:creationId xmlns:p14="http://schemas.microsoft.com/office/powerpoint/2010/main" val="3184636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689" y="1700129"/>
            <a:ext cx="2210612" cy="3450887"/>
          </a:xfrm>
        </p:spPr>
        <p:txBody>
          <a:bodyPr/>
          <a:lstStyle/>
          <a:p>
            <a:r>
              <a:rPr lang="en-US" dirty="0"/>
              <a:t>Revision of the Environment</a:t>
            </a:r>
            <a:br>
              <a:rPr lang="en-US" dirty="0"/>
            </a:br>
            <a:br>
              <a:rPr lang="en-US" dirty="0"/>
            </a:br>
            <a:r>
              <a:rPr lang="en-US" dirty="0"/>
              <a:t>Pages 10-11</a:t>
            </a:r>
          </a:p>
        </p:txBody>
      </p:sp>
      <p:sp>
        <p:nvSpPr>
          <p:cNvPr id="3" name="Content Placeholder 2"/>
          <p:cNvSpPr>
            <a:spLocks noGrp="1"/>
          </p:cNvSpPr>
          <p:nvPr>
            <p:ph idx="1"/>
          </p:nvPr>
        </p:nvSpPr>
        <p:spPr>
          <a:xfrm>
            <a:off x="3733255" y="1302674"/>
            <a:ext cx="5486400" cy="3840480"/>
          </a:xfrm>
        </p:spPr>
        <p:txBody>
          <a:bodyPr/>
          <a:lstStyle/>
          <a:p>
            <a:r>
              <a:rPr lang="en-US" sz="2100" b="1" dirty="0"/>
              <a:t>Biggest Return on Investment </a:t>
            </a:r>
          </a:p>
          <a:p>
            <a:pPr lvl="1"/>
            <a:r>
              <a:rPr lang="en-US" dirty="0"/>
              <a:t>Allday &amp; Pakurar (2007) found teachers who greet students at the door enjoy 45-72% less disruptions in the classroom</a:t>
            </a:r>
          </a:p>
          <a:p>
            <a:pPr lvl="1"/>
            <a:r>
              <a:rPr lang="en-US" dirty="0"/>
              <a:t>We researched what components make up a connection with a student:</a:t>
            </a:r>
          </a:p>
          <a:p>
            <a:pPr lvl="2"/>
            <a:r>
              <a:rPr lang="en-US" sz="1800" b="1" dirty="0">
                <a:ln w="10160">
                  <a:solidFill>
                    <a:srgbClr val="FF33CC"/>
                  </a:solidFill>
                  <a:prstDash val="solid"/>
                </a:ln>
                <a:solidFill>
                  <a:srgbClr val="FF33CC"/>
                </a:solidFill>
                <a:effectLst>
                  <a:outerShdw blurRad="38100" dist="22860" dir="5400000" algn="tl" rotWithShape="0">
                    <a:srgbClr val="000000">
                      <a:alpha val="30000"/>
                    </a:srgbClr>
                  </a:outerShdw>
                </a:effectLst>
              </a:rPr>
              <a:t>T</a:t>
            </a:r>
            <a:r>
              <a:rPr lang="en-US" dirty="0"/>
              <a:t>ouch</a:t>
            </a:r>
          </a:p>
          <a:p>
            <a:pPr lvl="2"/>
            <a:r>
              <a:rPr lang="en-US" sz="1800" b="1" dirty="0">
                <a:ln w="10160">
                  <a:solidFill>
                    <a:srgbClr val="FF33CC"/>
                  </a:solidFill>
                  <a:prstDash val="solid"/>
                </a:ln>
                <a:solidFill>
                  <a:srgbClr val="FF33CC"/>
                </a:solidFill>
                <a:effectLst>
                  <a:outerShdw blurRad="38100" dist="22860" dir="5400000" algn="tl" rotWithShape="0">
                    <a:srgbClr val="000000">
                      <a:alpha val="30000"/>
                    </a:srgbClr>
                  </a:outerShdw>
                </a:effectLst>
              </a:rPr>
              <a:t>U </a:t>
            </a:r>
            <a:r>
              <a:rPr lang="en-US" dirty="0"/>
              <a:t>se of name in a positive way</a:t>
            </a:r>
          </a:p>
          <a:p>
            <a:pPr lvl="2"/>
            <a:r>
              <a:rPr lang="en-US" sz="2100" b="1" dirty="0">
                <a:ln w="10160">
                  <a:solidFill>
                    <a:srgbClr val="FF33CC"/>
                  </a:solidFill>
                  <a:prstDash val="solid"/>
                </a:ln>
                <a:solidFill>
                  <a:srgbClr val="FF33CC"/>
                </a:solidFill>
                <a:effectLst>
                  <a:outerShdw blurRad="38100" dist="22860" dir="5400000" algn="tl" rotWithShape="0">
                    <a:srgbClr val="000000">
                      <a:alpha val="30000"/>
                    </a:srgbClr>
                  </a:outerShdw>
                </a:effectLst>
              </a:rPr>
              <a:t>M</a:t>
            </a:r>
            <a:r>
              <a:rPr lang="en-US" dirty="0"/>
              <a:t>aking eye contact</a:t>
            </a:r>
          </a:p>
          <a:p>
            <a:pPr lvl="2"/>
            <a:r>
              <a:rPr lang="en-US" sz="1800" b="1" dirty="0">
                <a:ln w="10160">
                  <a:solidFill>
                    <a:srgbClr val="FF33CC"/>
                  </a:solidFill>
                  <a:prstDash val="solid"/>
                </a:ln>
                <a:solidFill>
                  <a:srgbClr val="FF33CC"/>
                </a:solidFill>
                <a:effectLst>
                  <a:outerShdw blurRad="38100" dist="22860" dir="5400000" algn="tl" rotWithShape="0">
                    <a:srgbClr val="000000">
                      <a:alpha val="30000"/>
                    </a:srgbClr>
                  </a:outerShdw>
                </a:effectLst>
              </a:rPr>
              <a:t>S</a:t>
            </a:r>
            <a:r>
              <a:rPr lang="en-US" dirty="0"/>
              <a:t>miling</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p:txBody>
      </p:sp>
      <p:grpSp>
        <p:nvGrpSpPr>
          <p:cNvPr id="10" name="Group 9"/>
          <p:cNvGrpSpPr/>
          <p:nvPr/>
        </p:nvGrpSpPr>
        <p:grpSpPr>
          <a:xfrm>
            <a:off x="7480183" y="2786062"/>
            <a:ext cx="2793206" cy="3214688"/>
            <a:chOff x="7941576" y="2571750"/>
            <a:chExt cx="3724275" cy="4286250"/>
          </a:xfrm>
        </p:grpSpPr>
        <p:pic>
          <p:nvPicPr>
            <p:cNvPr id="4" name="Picture 3"/>
            <p:cNvPicPr>
              <a:picLocks noChangeAspect="1"/>
            </p:cNvPicPr>
            <p:nvPr/>
          </p:nvPicPr>
          <p:blipFill>
            <a:blip r:embed="rId2"/>
            <a:stretch>
              <a:fillRect/>
            </a:stretch>
          </p:blipFill>
          <p:spPr>
            <a:xfrm>
              <a:off x="7941576" y="2571750"/>
              <a:ext cx="3724275" cy="4286250"/>
            </a:xfrm>
            <a:prstGeom prst="rect">
              <a:avLst/>
            </a:prstGeom>
          </p:spPr>
        </p:pic>
        <p:sp>
          <p:nvSpPr>
            <p:cNvPr id="9" name="Rectangle 8"/>
            <p:cNvSpPr/>
            <p:nvPr/>
          </p:nvSpPr>
          <p:spPr>
            <a:xfrm>
              <a:off x="9319323" y="4319300"/>
              <a:ext cx="374889" cy="1323438"/>
            </a:xfrm>
            <a:prstGeom prst="rect">
              <a:avLst/>
            </a:prstGeom>
            <a:noFill/>
          </p:spPr>
          <p:txBody>
            <a:bodyPr wrap="none" lIns="68580" tIns="34290" rIns="68580" bIns="34290">
              <a:spAutoFit/>
            </a:bodyPr>
            <a:lstStyle/>
            <a:p>
              <a:pPr algn="ctr" defTabSz="685800"/>
              <a:r>
                <a:rPr lang="en-US" sz="1500" b="1" kern="0" dirty="0">
                  <a:ln w="10160">
                    <a:solidFill>
                      <a:srgbClr val="FF33CC"/>
                    </a:solidFill>
                    <a:prstDash val="solid"/>
                  </a:ln>
                  <a:solidFill>
                    <a:srgbClr val="FF33CC"/>
                  </a:solidFill>
                  <a:effectLst>
                    <a:outerShdw blurRad="38100" dist="22860" dir="5400000" algn="tl" rotWithShape="0">
                      <a:srgbClr val="000000">
                        <a:alpha val="30000"/>
                      </a:srgbClr>
                    </a:outerShdw>
                  </a:effectLst>
                </a:rPr>
                <a:t>T</a:t>
              </a:r>
            </a:p>
            <a:p>
              <a:pPr algn="ctr" defTabSz="685800"/>
              <a:r>
                <a:rPr lang="en-US" sz="1500" b="1" kern="0" dirty="0">
                  <a:ln w="10160">
                    <a:solidFill>
                      <a:srgbClr val="FF33CC"/>
                    </a:solidFill>
                    <a:prstDash val="solid"/>
                  </a:ln>
                  <a:solidFill>
                    <a:srgbClr val="FF33CC"/>
                  </a:solidFill>
                  <a:effectLst>
                    <a:outerShdw blurRad="38100" dist="22860" dir="5400000" algn="tl" rotWithShape="0">
                      <a:srgbClr val="000000">
                        <a:alpha val="30000"/>
                      </a:srgbClr>
                    </a:outerShdw>
                  </a:effectLst>
                </a:rPr>
                <a:t>U</a:t>
              </a:r>
            </a:p>
            <a:p>
              <a:pPr algn="ctr" defTabSz="685800"/>
              <a:r>
                <a:rPr lang="en-US" sz="1500" b="1" kern="0" dirty="0">
                  <a:ln w="10160">
                    <a:solidFill>
                      <a:srgbClr val="FF33CC"/>
                    </a:solidFill>
                    <a:prstDash val="solid"/>
                  </a:ln>
                  <a:solidFill>
                    <a:srgbClr val="FF33CC"/>
                  </a:solidFill>
                  <a:effectLst>
                    <a:outerShdw blurRad="38100" dist="22860" dir="5400000" algn="tl" rotWithShape="0">
                      <a:srgbClr val="000000">
                        <a:alpha val="30000"/>
                      </a:srgbClr>
                    </a:outerShdw>
                  </a:effectLst>
                </a:rPr>
                <a:t>M</a:t>
              </a:r>
            </a:p>
            <a:p>
              <a:pPr algn="ctr" defTabSz="685800"/>
              <a:r>
                <a:rPr lang="en-US" sz="1500" b="1" kern="0" dirty="0">
                  <a:ln w="10160">
                    <a:solidFill>
                      <a:srgbClr val="FF33CC"/>
                    </a:solidFill>
                    <a:prstDash val="solid"/>
                  </a:ln>
                  <a:solidFill>
                    <a:srgbClr val="FF33CC"/>
                  </a:solidFill>
                  <a:effectLst>
                    <a:outerShdw blurRad="38100" dist="22860" dir="5400000" algn="tl" rotWithShape="0">
                      <a:srgbClr val="000000">
                        <a:alpha val="30000"/>
                      </a:srgbClr>
                    </a:outerShdw>
                  </a:effectLst>
                </a:rPr>
                <a:t>S</a:t>
              </a:r>
            </a:p>
          </p:txBody>
        </p:sp>
      </p:grpSp>
      <p:sp>
        <p:nvSpPr>
          <p:cNvPr id="5" name="Footer Placeholder 4"/>
          <p:cNvSpPr>
            <a:spLocks noGrp="1"/>
          </p:cNvSpPr>
          <p:nvPr>
            <p:ph type="ftr" sz="quarter" idx="11"/>
          </p:nvPr>
        </p:nvSpPr>
        <p:spPr>
          <a:xfrm>
            <a:off x="1819317" y="5770237"/>
            <a:ext cx="4723209" cy="273844"/>
          </a:xfrm>
        </p:spPr>
        <p:txBody>
          <a:bodyPr/>
          <a:lstStyle/>
          <a:p>
            <a:pPr defTabSz="685800"/>
            <a:r>
              <a:rPr lang="en-US" sz="1350" kern="0" dirty="0">
                <a:solidFill>
                  <a:sysClr val="windowText" lastClr="000000"/>
                </a:solidFill>
              </a:rPr>
              <a:t>Behavior Doctor Seminars          ™®© FY17</a:t>
            </a:r>
          </a:p>
        </p:txBody>
      </p:sp>
    </p:spTree>
    <p:extLst>
      <p:ext uri="{BB962C8B-B14F-4D97-AF65-F5344CB8AC3E}">
        <p14:creationId xmlns:p14="http://schemas.microsoft.com/office/powerpoint/2010/main" val="604674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086" y="2460344"/>
            <a:ext cx="1947008" cy="990600"/>
          </a:xfrm>
        </p:spPr>
        <p:txBody>
          <a:bodyPr>
            <a:normAutofit fontScale="90000"/>
          </a:bodyPr>
          <a:lstStyle/>
          <a:p>
            <a:r>
              <a:rPr lang="en-US" dirty="0"/>
              <a:t>Use their name in a positive way.</a:t>
            </a:r>
          </a:p>
        </p:txBody>
      </p:sp>
      <p:pic>
        <p:nvPicPr>
          <p:cNvPr id="5" name="Picture 4"/>
          <p:cNvPicPr>
            <a:picLocks noChangeAspect="1"/>
          </p:cNvPicPr>
          <p:nvPr/>
        </p:nvPicPr>
        <p:blipFill>
          <a:blip r:embed="rId2"/>
          <a:stretch>
            <a:fillRect/>
          </a:stretch>
        </p:blipFill>
        <p:spPr>
          <a:xfrm>
            <a:off x="4258396" y="1329039"/>
            <a:ext cx="3047840" cy="4571759"/>
          </a:xfrm>
          <a:prstGeom prst="rect">
            <a:avLst/>
          </a:prstGeom>
        </p:spPr>
      </p:pic>
      <p:pic>
        <p:nvPicPr>
          <p:cNvPr id="7" name="Content Placeholder 6"/>
          <p:cNvPicPr>
            <a:picLocks noGrp="1" noChangeAspect="1"/>
          </p:cNvPicPr>
          <p:nvPr>
            <p:ph idx="1"/>
          </p:nvPr>
        </p:nvPicPr>
        <p:blipFill>
          <a:blip r:embed="rId3"/>
          <a:stretch>
            <a:fillRect/>
          </a:stretch>
        </p:blipFill>
        <p:spPr>
          <a:xfrm>
            <a:off x="7585624" y="2071264"/>
            <a:ext cx="2543175" cy="3929486"/>
          </a:xfrm>
        </p:spPr>
      </p:pic>
      <p:sp>
        <p:nvSpPr>
          <p:cNvPr id="8" name="Rectangular Callout 7"/>
          <p:cNvSpPr/>
          <p:nvPr/>
        </p:nvSpPr>
        <p:spPr>
          <a:xfrm>
            <a:off x="7184022" y="1069936"/>
            <a:ext cx="1141553" cy="1171937"/>
          </a:xfrm>
          <a:prstGeom prst="wedgeRectCallout">
            <a:avLst>
              <a:gd name="adj1" fmla="val -146308"/>
              <a:gd name="adj2" fmla="val 339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kern="0" dirty="0">
                <a:solidFill>
                  <a:sysClr val="windowText" lastClr="000000"/>
                </a:solidFill>
              </a:rPr>
              <a:t>Hey Slugger! How’s it going?</a:t>
            </a:r>
          </a:p>
        </p:txBody>
      </p:sp>
      <p:sp>
        <p:nvSpPr>
          <p:cNvPr id="9" name="Cloud Callout 8"/>
          <p:cNvSpPr/>
          <p:nvPr/>
        </p:nvSpPr>
        <p:spPr>
          <a:xfrm>
            <a:off x="8980991" y="1282619"/>
            <a:ext cx="1649393" cy="1267428"/>
          </a:xfrm>
          <a:prstGeom prst="cloudCallout">
            <a:avLst>
              <a:gd name="adj1" fmla="val -45889"/>
              <a:gd name="adj2" fmla="val 5222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kern="0" dirty="0">
                <a:solidFill>
                  <a:sysClr val="windowText" lastClr="000000"/>
                </a:solidFill>
              </a:rPr>
              <a:t>I wish I got in trouble more so you knew my name.</a:t>
            </a:r>
          </a:p>
        </p:txBody>
      </p:sp>
      <p:sp>
        <p:nvSpPr>
          <p:cNvPr id="3" name="Footer Placeholder 2"/>
          <p:cNvSpPr>
            <a:spLocks noGrp="1"/>
          </p:cNvSpPr>
          <p:nvPr>
            <p:ph type="ftr" sz="quarter" idx="11"/>
          </p:nvPr>
        </p:nvSpPr>
        <p:spPr/>
        <p:txBody>
          <a:bodyPr/>
          <a:lstStyle/>
          <a:p>
            <a:pPr defTabSz="685800"/>
            <a:r>
              <a:rPr lang="en-US" sz="1350" kern="0">
                <a:solidFill>
                  <a:sysClr val="windowText" lastClr="000000"/>
                </a:solidFill>
              </a:rPr>
              <a:t>Behavior Doctor Seminars          ™®© FY17</a:t>
            </a:r>
            <a:endParaRPr lang="en-US" sz="1350" kern="0" dirty="0">
              <a:solidFill>
                <a:sysClr val="windowText" lastClr="000000"/>
              </a:solidFill>
            </a:endParaRPr>
          </a:p>
        </p:txBody>
      </p:sp>
    </p:spTree>
    <p:extLst>
      <p:ext uri="{BB962C8B-B14F-4D97-AF65-F5344CB8AC3E}">
        <p14:creationId xmlns:p14="http://schemas.microsoft.com/office/powerpoint/2010/main" val="474388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Eye Contact</a:t>
            </a:r>
          </a:p>
        </p:txBody>
      </p:sp>
      <p:pic>
        <p:nvPicPr>
          <p:cNvPr id="4" name="Content Placeholder 3"/>
          <p:cNvPicPr>
            <a:picLocks noGrp="1" noChangeAspect="1"/>
          </p:cNvPicPr>
          <p:nvPr>
            <p:ph idx="1"/>
          </p:nvPr>
        </p:nvPicPr>
        <p:blipFill>
          <a:blip r:embed="rId2"/>
          <a:stretch>
            <a:fillRect/>
          </a:stretch>
        </p:blipFill>
        <p:spPr>
          <a:xfrm>
            <a:off x="4349434" y="1750998"/>
            <a:ext cx="5970492" cy="2985246"/>
          </a:xfrm>
        </p:spPr>
      </p:pic>
      <p:sp>
        <p:nvSpPr>
          <p:cNvPr id="3" name="Footer Placeholder 2"/>
          <p:cNvSpPr>
            <a:spLocks noGrp="1"/>
          </p:cNvSpPr>
          <p:nvPr>
            <p:ph type="ftr" sz="quarter" idx="11"/>
          </p:nvPr>
        </p:nvSpPr>
        <p:spPr>
          <a:xfrm>
            <a:off x="1897446" y="5726907"/>
            <a:ext cx="4723209" cy="273844"/>
          </a:xfrm>
        </p:spPr>
        <p:txBody>
          <a:bodyPr/>
          <a:lstStyle/>
          <a:p>
            <a:pPr defTabSz="685800"/>
            <a:r>
              <a:rPr lang="en-US" sz="1350" kern="0" dirty="0">
                <a:solidFill>
                  <a:sysClr val="windowText" lastClr="000000"/>
                </a:solidFill>
              </a:rPr>
              <a:t>Behavior Doctor Seminars          ™®© FY17</a:t>
            </a:r>
          </a:p>
        </p:txBody>
      </p:sp>
      <p:sp>
        <p:nvSpPr>
          <p:cNvPr id="5" name="Rectangle 4"/>
          <p:cNvSpPr/>
          <p:nvPr/>
        </p:nvSpPr>
        <p:spPr>
          <a:xfrm>
            <a:off x="1642855" y="2860207"/>
            <a:ext cx="2356385" cy="2146742"/>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r>
              <a:rPr lang="en-US" sz="1500" b="1" kern="0" dirty="0">
                <a:ln/>
                <a:solidFill>
                  <a:schemeClr val="accent4"/>
                </a:solidFill>
              </a:rPr>
              <a:t>72% of teens say their main mode of communication is texting.</a:t>
            </a:r>
          </a:p>
          <a:p>
            <a:pPr algn="ctr" defTabSz="685800"/>
            <a:endParaRPr lang="en-US" sz="1500" b="1" kern="0" dirty="0">
              <a:ln/>
              <a:solidFill>
                <a:schemeClr val="accent4"/>
              </a:solidFill>
            </a:endParaRPr>
          </a:p>
          <a:p>
            <a:pPr algn="ctr" defTabSz="685800"/>
            <a:r>
              <a:rPr lang="en-US" sz="1500" b="1" kern="0" dirty="0">
                <a:ln/>
                <a:solidFill>
                  <a:schemeClr val="accent4"/>
                </a:solidFill>
              </a:rPr>
              <a:t>Everyone is looking at a screen.</a:t>
            </a:r>
          </a:p>
          <a:p>
            <a:pPr algn="ctr" defTabSz="685800"/>
            <a:endParaRPr lang="en-US" sz="1500" b="1" kern="0" dirty="0">
              <a:ln/>
              <a:solidFill>
                <a:schemeClr val="accent4"/>
              </a:solidFill>
            </a:endParaRPr>
          </a:p>
          <a:p>
            <a:pPr algn="ctr" defTabSz="685800"/>
            <a:r>
              <a:rPr lang="en-US" sz="1500" b="1" kern="0" dirty="0">
                <a:ln/>
                <a:solidFill>
                  <a:schemeClr val="accent4"/>
                </a:solidFill>
              </a:rPr>
              <a:t>Hungry for eyeballs.</a:t>
            </a:r>
          </a:p>
        </p:txBody>
      </p:sp>
    </p:spTree>
    <p:extLst>
      <p:ext uri="{BB962C8B-B14F-4D97-AF65-F5344CB8AC3E}">
        <p14:creationId xmlns:p14="http://schemas.microsoft.com/office/powerpoint/2010/main" val="3274833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Privileges</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8037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689" y="1700129"/>
            <a:ext cx="2210612" cy="3450887"/>
          </a:xfrm>
        </p:spPr>
        <p:txBody>
          <a:bodyPr/>
          <a:lstStyle/>
          <a:p>
            <a:pPr algn="ctr"/>
            <a:r>
              <a:rPr lang="en-US" dirty="0"/>
              <a:t>TUMS your Neighbor Now</a:t>
            </a:r>
            <a:br>
              <a:rPr lang="en-US" dirty="0"/>
            </a:br>
            <a:br>
              <a:rPr lang="en-US" dirty="0"/>
            </a:br>
            <a:endParaRPr lang="en-US" dirty="0"/>
          </a:p>
        </p:txBody>
      </p:sp>
      <p:sp>
        <p:nvSpPr>
          <p:cNvPr id="3" name="Content Placeholder 2"/>
          <p:cNvSpPr>
            <a:spLocks noGrp="1"/>
          </p:cNvSpPr>
          <p:nvPr>
            <p:ph idx="1"/>
          </p:nvPr>
        </p:nvSpPr>
        <p:spPr>
          <a:xfrm>
            <a:off x="3596572" y="1248825"/>
            <a:ext cx="5486400" cy="3840480"/>
          </a:xfrm>
        </p:spPr>
        <p:txBody>
          <a:bodyPr/>
          <a:lstStyle/>
          <a:p>
            <a:r>
              <a:rPr lang="en-US" sz="2100" b="1" dirty="0"/>
              <a:t>Biggest Return on Investment </a:t>
            </a:r>
          </a:p>
          <a:p>
            <a:pPr lvl="1"/>
            <a:r>
              <a:rPr lang="en-US" dirty="0"/>
              <a:t>Allday &amp; Pakurar (2007) found teachers who greet students at the door enjoy 45-72% less disruptions in the classroom</a:t>
            </a:r>
          </a:p>
          <a:p>
            <a:pPr lvl="1"/>
            <a:r>
              <a:rPr lang="en-US" dirty="0"/>
              <a:t>We researched what components make up a connection with a student:</a:t>
            </a:r>
          </a:p>
          <a:p>
            <a:pPr lvl="2"/>
            <a:r>
              <a:rPr lang="en-US" sz="1800" b="1" dirty="0">
                <a:ln w="10160">
                  <a:solidFill>
                    <a:srgbClr val="FF33CC"/>
                  </a:solidFill>
                  <a:prstDash val="solid"/>
                </a:ln>
                <a:solidFill>
                  <a:srgbClr val="FF33CC"/>
                </a:solidFill>
                <a:effectLst>
                  <a:outerShdw blurRad="38100" dist="22860" dir="5400000" algn="tl" rotWithShape="0">
                    <a:srgbClr val="000000">
                      <a:alpha val="30000"/>
                    </a:srgbClr>
                  </a:outerShdw>
                </a:effectLst>
              </a:rPr>
              <a:t>T</a:t>
            </a:r>
            <a:r>
              <a:rPr lang="en-US" dirty="0"/>
              <a:t>ouch</a:t>
            </a:r>
          </a:p>
          <a:p>
            <a:pPr lvl="2"/>
            <a:r>
              <a:rPr lang="en-US" sz="1800" b="1" dirty="0">
                <a:ln w="10160">
                  <a:solidFill>
                    <a:srgbClr val="FF33CC"/>
                  </a:solidFill>
                  <a:prstDash val="solid"/>
                </a:ln>
                <a:solidFill>
                  <a:srgbClr val="FF33CC"/>
                </a:solidFill>
                <a:effectLst>
                  <a:outerShdw blurRad="38100" dist="22860" dir="5400000" algn="tl" rotWithShape="0">
                    <a:srgbClr val="000000">
                      <a:alpha val="30000"/>
                    </a:srgbClr>
                  </a:outerShdw>
                </a:effectLst>
              </a:rPr>
              <a:t>U </a:t>
            </a:r>
            <a:r>
              <a:rPr lang="en-US" dirty="0"/>
              <a:t>se of name in a positive way</a:t>
            </a:r>
          </a:p>
          <a:p>
            <a:pPr lvl="2"/>
            <a:r>
              <a:rPr lang="en-US" sz="2100" b="1" dirty="0">
                <a:ln w="10160">
                  <a:solidFill>
                    <a:srgbClr val="FF33CC"/>
                  </a:solidFill>
                  <a:prstDash val="solid"/>
                </a:ln>
                <a:solidFill>
                  <a:srgbClr val="FF33CC"/>
                </a:solidFill>
                <a:effectLst>
                  <a:outerShdw blurRad="38100" dist="22860" dir="5400000" algn="tl" rotWithShape="0">
                    <a:srgbClr val="000000">
                      <a:alpha val="30000"/>
                    </a:srgbClr>
                  </a:outerShdw>
                </a:effectLst>
              </a:rPr>
              <a:t>M</a:t>
            </a:r>
            <a:r>
              <a:rPr lang="en-US" dirty="0"/>
              <a:t>aking eye contact</a:t>
            </a:r>
          </a:p>
          <a:p>
            <a:pPr lvl="2"/>
            <a:r>
              <a:rPr lang="en-US" sz="1800" b="1" dirty="0">
                <a:ln w="10160">
                  <a:solidFill>
                    <a:srgbClr val="FF33CC"/>
                  </a:solidFill>
                  <a:prstDash val="solid"/>
                </a:ln>
                <a:solidFill>
                  <a:srgbClr val="FF33CC"/>
                </a:solidFill>
                <a:effectLst>
                  <a:outerShdw blurRad="38100" dist="22860" dir="5400000" algn="tl" rotWithShape="0">
                    <a:srgbClr val="000000">
                      <a:alpha val="30000"/>
                    </a:srgbClr>
                  </a:outerShdw>
                </a:effectLst>
              </a:rPr>
              <a:t>S</a:t>
            </a:r>
            <a:r>
              <a:rPr lang="en-US" dirty="0"/>
              <a:t>miling</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p:txBody>
      </p:sp>
      <p:grpSp>
        <p:nvGrpSpPr>
          <p:cNvPr id="10" name="Group 9"/>
          <p:cNvGrpSpPr/>
          <p:nvPr/>
        </p:nvGrpSpPr>
        <p:grpSpPr>
          <a:xfrm>
            <a:off x="7480183" y="2786062"/>
            <a:ext cx="2793206" cy="3214688"/>
            <a:chOff x="7941576" y="2571750"/>
            <a:chExt cx="3724275" cy="4286250"/>
          </a:xfrm>
        </p:grpSpPr>
        <p:pic>
          <p:nvPicPr>
            <p:cNvPr id="4" name="Picture 3"/>
            <p:cNvPicPr>
              <a:picLocks noChangeAspect="1"/>
            </p:cNvPicPr>
            <p:nvPr/>
          </p:nvPicPr>
          <p:blipFill>
            <a:blip r:embed="rId2"/>
            <a:stretch>
              <a:fillRect/>
            </a:stretch>
          </p:blipFill>
          <p:spPr>
            <a:xfrm>
              <a:off x="7941576" y="2571750"/>
              <a:ext cx="3724275" cy="4286250"/>
            </a:xfrm>
            <a:prstGeom prst="rect">
              <a:avLst/>
            </a:prstGeom>
          </p:spPr>
        </p:pic>
        <p:sp>
          <p:nvSpPr>
            <p:cNvPr id="9" name="Rectangle 8"/>
            <p:cNvSpPr/>
            <p:nvPr/>
          </p:nvSpPr>
          <p:spPr>
            <a:xfrm>
              <a:off x="9319323" y="4319300"/>
              <a:ext cx="374889" cy="1323438"/>
            </a:xfrm>
            <a:prstGeom prst="rect">
              <a:avLst/>
            </a:prstGeom>
            <a:noFill/>
          </p:spPr>
          <p:txBody>
            <a:bodyPr wrap="none" lIns="68580" tIns="34290" rIns="68580" bIns="34290">
              <a:spAutoFit/>
            </a:bodyPr>
            <a:lstStyle/>
            <a:p>
              <a:pPr algn="ctr" defTabSz="685800"/>
              <a:r>
                <a:rPr lang="en-US" sz="1500" b="1" kern="0" dirty="0">
                  <a:ln w="10160">
                    <a:solidFill>
                      <a:srgbClr val="FF33CC"/>
                    </a:solidFill>
                    <a:prstDash val="solid"/>
                  </a:ln>
                  <a:solidFill>
                    <a:srgbClr val="FF33CC"/>
                  </a:solidFill>
                  <a:effectLst>
                    <a:outerShdw blurRad="38100" dist="22860" dir="5400000" algn="tl" rotWithShape="0">
                      <a:srgbClr val="000000">
                        <a:alpha val="30000"/>
                      </a:srgbClr>
                    </a:outerShdw>
                  </a:effectLst>
                </a:rPr>
                <a:t>T</a:t>
              </a:r>
            </a:p>
            <a:p>
              <a:pPr algn="ctr" defTabSz="685800"/>
              <a:r>
                <a:rPr lang="en-US" sz="1500" b="1" kern="0" dirty="0">
                  <a:ln w="10160">
                    <a:solidFill>
                      <a:srgbClr val="FF33CC"/>
                    </a:solidFill>
                    <a:prstDash val="solid"/>
                  </a:ln>
                  <a:solidFill>
                    <a:srgbClr val="FF33CC"/>
                  </a:solidFill>
                  <a:effectLst>
                    <a:outerShdw blurRad="38100" dist="22860" dir="5400000" algn="tl" rotWithShape="0">
                      <a:srgbClr val="000000">
                        <a:alpha val="30000"/>
                      </a:srgbClr>
                    </a:outerShdw>
                  </a:effectLst>
                </a:rPr>
                <a:t>U</a:t>
              </a:r>
            </a:p>
            <a:p>
              <a:pPr algn="ctr" defTabSz="685800"/>
              <a:r>
                <a:rPr lang="en-US" sz="1500" b="1" kern="0" dirty="0">
                  <a:ln w="10160">
                    <a:solidFill>
                      <a:srgbClr val="FF33CC"/>
                    </a:solidFill>
                    <a:prstDash val="solid"/>
                  </a:ln>
                  <a:solidFill>
                    <a:srgbClr val="FF33CC"/>
                  </a:solidFill>
                  <a:effectLst>
                    <a:outerShdw blurRad="38100" dist="22860" dir="5400000" algn="tl" rotWithShape="0">
                      <a:srgbClr val="000000">
                        <a:alpha val="30000"/>
                      </a:srgbClr>
                    </a:outerShdw>
                  </a:effectLst>
                </a:rPr>
                <a:t>M</a:t>
              </a:r>
            </a:p>
            <a:p>
              <a:pPr algn="ctr" defTabSz="685800"/>
              <a:r>
                <a:rPr lang="en-US" sz="1500" b="1" kern="0" dirty="0">
                  <a:ln w="10160">
                    <a:solidFill>
                      <a:srgbClr val="FF33CC"/>
                    </a:solidFill>
                    <a:prstDash val="solid"/>
                  </a:ln>
                  <a:solidFill>
                    <a:srgbClr val="FF33CC"/>
                  </a:solidFill>
                  <a:effectLst>
                    <a:outerShdw blurRad="38100" dist="22860" dir="5400000" algn="tl" rotWithShape="0">
                      <a:srgbClr val="000000">
                        <a:alpha val="30000"/>
                      </a:srgbClr>
                    </a:outerShdw>
                  </a:effectLst>
                </a:rPr>
                <a:t>S</a:t>
              </a:r>
            </a:p>
          </p:txBody>
        </p:sp>
      </p:grpSp>
      <p:sp>
        <p:nvSpPr>
          <p:cNvPr id="5" name="Footer Placeholder 4"/>
          <p:cNvSpPr>
            <a:spLocks noGrp="1"/>
          </p:cNvSpPr>
          <p:nvPr>
            <p:ph type="ftr" sz="quarter" idx="11"/>
          </p:nvPr>
        </p:nvSpPr>
        <p:spPr/>
        <p:txBody>
          <a:bodyPr/>
          <a:lstStyle/>
          <a:p>
            <a:pPr defTabSz="685800"/>
            <a:r>
              <a:rPr lang="en-US" sz="1350" kern="0">
                <a:solidFill>
                  <a:sysClr val="windowText" lastClr="000000"/>
                </a:solidFill>
              </a:rPr>
              <a:t>Behavior Doctor Seminars          ™®© FY17</a:t>
            </a:r>
            <a:endParaRPr lang="en-US" sz="1350" kern="0" dirty="0">
              <a:solidFill>
                <a:sysClr val="windowText" lastClr="000000"/>
              </a:solidFill>
            </a:endParaRPr>
          </a:p>
        </p:txBody>
      </p:sp>
      <p:sp>
        <p:nvSpPr>
          <p:cNvPr id="6" name="Rectangle 5"/>
          <p:cNvSpPr/>
          <p:nvPr/>
        </p:nvSpPr>
        <p:spPr>
          <a:xfrm>
            <a:off x="2506090" y="3404230"/>
            <a:ext cx="625812" cy="1661993"/>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r>
              <a:rPr lang="en-US" sz="10350" b="1" kern="0" dirty="0">
                <a:ln/>
                <a:solidFill>
                  <a:schemeClr val="accent4"/>
                </a:solidFill>
              </a:rPr>
              <a:t>!</a:t>
            </a:r>
          </a:p>
        </p:txBody>
      </p:sp>
    </p:spTree>
    <p:extLst>
      <p:ext uri="{BB962C8B-B14F-4D97-AF65-F5344CB8AC3E}">
        <p14:creationId xmlns:p14="http://schemas.microsoft.com/office/powerpoint/2010/main" val="397234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escape</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68054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47000">
              <a:srgbClr val="FFFF00"/>
            </a:gs>
            <a:gs pos="100000">
              <a:srgbClr val="FF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Exempt from certain tests with 100% attendance and GPA</a:t>
            </a:r>
          </a:p>
        </p:txBody>
      </p:sp>
      <p:pic>
        <p:nvPicPr>
          <p:cNvPr id="4" name="Content Placeholder 3"/>
          <p:cNvPicPr>
            <a:picLocks noGrp="1" noChangeAspect="1"/>
          </p:cNvPicPr>
          <p:nvPr>
            <p:ph idx="1"/>
          </p:nvPr>
        </p:nvPicPr>
        <p:blipFill>
          <a:blip r:embed="rId2"/>
          <a:stretch>
            <a:fillRect/>
          </a:stretch>
        </p:blipFill>
        <p:spPr>
          <a:xfrm>
            <a:off x="3944408" y="2286000"/>
            <a:ext cx="4792133" cy="3594100"/>
          </a:xfrm>
        </p:spPr>
      </p:pic>
    </p:spTree>
    <p:extLst>
      <p:ext uri="{BB962C8B-B14F-4D97-AF65-F5344CB8AC3E}">
        <p14:creationId xmlns:p14="http://schemas.microsoft.com/office/powerpoint/2010/main" val="2448256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35000">
              <a:schemeClr val="accent1">
                <a:lumMod val="60000"/>
                <a:lumOff val="40000"/>
              </a:schemeClr>
            </a:gs>
            <a:gs pos="100000">
              <a:schemeClr val="accent1">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Get to leave school and go with principal to orange leaf frozen yogurt.</a:t>
            </a:r>
          </a:p>
        </p:txBody>
      </p:sp>
      <p:pic>
        <p:nvPicPr>
          <p:cNvPr id="4" name="Picture 3"/>
          <p:cNvPicPr>
            <a:picLocks noChangeAspect="1"/>
          </p:cNvPicPr>
          <p:nvPr/>
        </p:nvPicPr>
        <p:blipFill>
          <a:blip r:embed="rId2"/>
          <a:stretch>
            <a:fillRect/>
          </a:stretch>
        </p:blipFill>
        <p:spPr>
          <a:xfrm rot="5400000">
            <a:off x="3425028" y="2661421"/>
            <a:ext cx="4796458" cy="3597343"/>
          </a:xfrm>
          <a:prstGeom prst="rect">
            <a:avLst/>
          </a:prstGeom>
        </p:spPr>
      </p:pic>
      <p:sp>
        <p:nvSpPr>
          <p:cNvPr id="5" name="TextBox 4"/>
          <p:cNvSpPr txBox="1"/>
          <p:nvPr/>
        </p:nvSpPr>
        <p:spPr>
          <a:xfrm>
            <a:off x="8293261" y="6024623"/>
            <a:ext cx="306150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Regency Place Elementary- Olathe, KS</a:t>
            </a:r>
          </a:p>
        </p:txBody>
      </p:sp>
    </p:spTree>
    <p:extLst>
      <p:ext uri="{BB962C8B-B14F-4D97-AF65-F5344CB8AC3E}">
        <p14:creationId xmlns:p14="http://schemas.microsoft.com/office/powerpoint/2010/main" val="1092666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47000">
              <a:srgbClr val="FFFF00"/>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to leave school and go visit a hospital and learn about it.</a:t>
            </a:r>
          </a:p>
        </p:txBody>
      </p:sp>
      <p:pic>
        <p:nvPicPr>
          <p:cNvPr id="4" name="Content Placeholder 3"/>
          <p:cNvPicPr>
            <a:picLocks noGrp="1" noChangeAspect="1"/>
          </p:cNvPicPr>
          <p:nvPr>
            <p:ph idx="1"/>
          </p:nvPr>
        </p:nvPicPr>
        <p:blipFill>
          <a:blip r:embed="rId2"/>
          <a:stretch>
            <a:fillRect/>
          </a:stretch>
        </p:blipFill>
        <p:spPr>
          <a:xfrm>
            <a:off x="3585882" y="2017105"/>
            <a:ext cx="6385077" cy="4788809"/>
          </a:xfrm>
        </p:spPr>
      </p:pic>
    </p:spTree>
    <p:extLst>
      <p:ext uri="{BB962C8B-B14F-4D97-AF65-F5344CB8AC3E}">
        <p14:creationId xmlns:p14="http://schemas.microsoft.com/office/powerpoint/2010/main" val="2451524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 free pass for one assignment</a:t>
            </a:r>
          </a:p>
        </p:txBody>
      </p:sp>
      <p:pic>
        <p:nvPicPr>
          <p:cNvPr id="4" name="Content Placeholder 3"/>
          <p:cNvPicPr>
            <a:picLocks noGrp="1" noChangeAspect="1"/>
          </p:cNvPicPr>
          <p:nvPr>
            <p:ph idx="1"/>
          </p:nvPr>
        </p:nvPicPr>
        <p:blipFill>
          <a:blip r:embed="rId2"/>
          <a:stretch>
            <a:fillRect/>
          </a:stretch>
        </p:blipFill>
        <p:spPr>
          <a:xfrm>
            <a:off x="2556873" y="2106591"/>
            <a:ext cx="6179670" cy="4634753"/>
          </a:xfrm>
        </p:spPr>
      </p:pic>
    </p:spTree>
    <p:extLst>
      <p:ext uri="{BB962C8B-B14F-4D97-AF65-F5344CB8AC3E}">
        <p14:creationId xmlns:p14="http://schemas.microsoft.com/office/powerpoint/2010/main" val="35315817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35000">
              <a:schemeClr val="accent4">
                <a:lumMod val="60000"/>
                <a:lumOff val="40000"/>
              </a:schemeClr>
            </a:gs>
            <a:gs pos="100000">
              <a:schemeClr val="accent4">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48514" name="Title 1"/>
          <p:cNvSpPr>
            <a:spLocks noGrp="1"/>
          </p:cNvSpPr>
          <p:nvPr>
            <p:ph type="title"/>
          </p:nvPr>
        </p:nvSpPr>
        <p:spPr>
          <a:xfrm>
            <a:off x="1524000" y="304800"/>
            <a:ext cx="9144000" cy="1143000"/>
          </a:xfrm>
        </p:spPr>
        <p:txBody>
          <a:bodyPr/>
          <a:lstStyle/>
          <a:p>
            <a:r>
              <a:rPr lang="en-US" altLang="en-US" sz="4000">
                <a:solidFill>
                  <a:srgbClr val="FFFF00"/>
                </a:solidFill>
              </a:rPr>
              <a:t>Name the teacher- Name the Dance</a:t>
            </a:r>
          </a:p>
        </p:txBody>
      </p:sp>
      <p:pic>
        <p:nvPicPr>
          <p:cNvPr id="448515" name="Content Placeholder 3" descr="Teachers Dancing to Thriller for Reward- Will Rogers Elementary.jpg"/>
          <p:cNvPicPr>
            <a:picLocks noGrp="1" noChangeAspect="1"/>
          </p:cNvPicPr>
          <p:nvPr>
            <p:ph idx="1"/>
          </p:nvPr>
        </p:nvPicPr>
        <p:blipFill>
          <a:blip r:embed="rId2">
            <a:extLst>
              <a:ext uri="{28A0092B-C50C-407E-A947-70E740481C1C}">
                <a14:useLocalDpi xmlns:a14="http://schemas.microsoft.com/office/drawing/2010/main" val="0"/>
              </a:ext>
            </a:extLst>
          </a:blip>
          <a:srcRect t="11667" b="11667"/>
          <a:stretch>
            <a:fillRect/>
          </a:stretch>
        </p:blipFill>
        <p:spPr>
          <a:xfrm>
            <a:off x="1524000" y="1600200"/>
            <a:ext cx="9144000" cy="5257800"/>
          </a:xfrm>
        </p:spPr>
      </p:pic>
      <p:sp>
        <p:nvSpPr>
          <p:cNvPr id="4" name="Rectangle 3"/>
          <p:cNvSpPr/>
          <p:nvPr/>
        </p:nvSpPr>
        <p:spPr>
          <a:xfrm>
            <a:off x="8763000" y="6019800"/>
            <a:ext cx="1207382"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©BDS</a:t>
            </a:r>
          </a:p>
        </p:txBody>
      </p:sp>
    </p:spTree>
    <p:extLst>
      <p:ext uri="{BB962C8B-B14F-4D97-AF65-F5344CB8AC3E}">
        <p14:creationId xmlns:p14="http://schemas.microsoft.com/office/powerpoint/2010/main" val="23361148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supplies</a:t>
            </a:r>
          </a:p>
        </p:txBody>
      </p:sp>
    </p:spTree>
    <p:extLst>
      <p:ext uri="{BB962C8B-B14F-4D97-AF65-F5344CB8AC3E}">
        <p14:creationId xmlns:p14="http://schemas.microsoft.com/office/powerpoint/2010/main" val="21920215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50000">
              <a:schemeClr val="accent4">
                <a:lumMod val="60000"/>
                <a:lumOff val="40000"/>
              </a:schemeClr>
            </a:gs>
            <a:gs pos="100000">
              <a:schemeClr val="accent4">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She received 30 air filled disks for chairs two weeks after her request on www.Donorschoose.org</a:t>
            </a:r>
          </a:p>
        </p:txBody>
      </p:sp>
      <p:pic>
        <p:nvPicPr>
          <p:cNvPr id="10" name="Content Placeholder 9"/>
          <p:cNvPicPr>
            <a:picLocks noGrp="1" noChangeAspect="1"/>
          </p:cNvPicPr>
          <p:nvPr>
            <p:ph idx="1"/>
          </p:nvPr>
        </p:nvPicPr>
        <p:blipFill>
          <a:blip r:embed="rId2"/>
          <a:stretch>
            <a:fillRect/>
          </a:stretch>
        </p:blipFill>
        <p:spPr>
          <a:xfrm rot="16200000">
            <a:off x="3890480" y="2339926"/>
            <a:ext cx="5223558" cy="3917669"/>
          </a:xfrm>
        </p:spPr>
      </p:pic>
      <p:sp>
        <p:nvSpPr>
          <p:cNvPr id="11" name="TextBox 10"/>
          <p:cNvSpPr txBox="1"/>
          <p:nvPr/>
        </p:nvSpPr>
        <p:spPr>
          <a:xfrm>
            <a:off x="9109276" y="5335929"/>
            <a:ext cx="2320724"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Franklin Elementary- Cape Girardeau, Missouri</a:t>
            </a:r>
          </a:p>
        </p:txBody>
      </p:sp>
    </p:spTree>
    <p:extLst>
      <p:ext uri="{BB962C8B-B14F-4D97-AF65-F5344CB8AC3E}">
        <p14:creationId xmlns:p14="http://schemas.microsoft.com/office/powerpoint/2010/main" val="2125825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Cash in gotchas to get your chair decked out- air filled disk, cover, and therapy banding for your feet.</a:t>
            </a:r>
          </a:p>
        </p:txBody>
      </p:sp>
      <p:pic>
        <p:nvPicPr>
          <p:cNvPr id="4" name="Content Placeholder 3"/>
          <p:cNvPicPr>
            <a:picLocks noGrp="1" noChangeAspect="1"/>
          </p:cNvPicPr>
          <p:nvPr>
            <p:ph idx="1"/>
          </p:nvPr>
        </p:nvPicPr>
        <p:blipFill>
          <a:blip r:embed="rId2"/>
          <a:stretch>
            <a:fillRect/>
          </a:stretch>
        </p:blipFill>
        <p:spPr>
          <a:xfrm>
            <a:off x="3628036" y="2048719"/>
            <a:ext cx="6140998" cy="4605749"/>
          </a:xfrm>
        </p:spPr>
      </p:pic>
    </p:spTree>
    <p:extLst>
      <p:ext uri="{BB962C8B-B14F-4D97-AF65-F5344CB8AC3E}">
        <p14:creationId xmlns:p14="http://schemas.microsoft.com/office/powerpoint/2010/main" val="1679334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1">
                <a:lumMod val="40000"/>
                <a:lumOff val="6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703490" name="Picture 2" descr="C:\Users\Laura\Desktop\Laura's Files\Pictures\camera pics\DSC013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0015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3491" name="Title 2"/>
          <p:cNvSpPr>
            <a:spLocks noGrp="1"/>
          </p:cNvSpPr>
          <p:nvPr>
            <p:ph type="title"/>
          </p:nvPr>
        </p:nvSpPr>
        <p:spPr/>
        <p:txBody>
          <a:bodyPr/>
          <a:lstStyle/>
          <a:p>
            <a:pPr eaLnBrk="1" hangingPunct="1"/>
            <a:r>
              <a:rPr lang="en-US" altLang="en-US" sz="3600" dirty="0"/>
              <a:t>Donate benches for benches of honor</a:t>
            </a:r>
          </a:p>
        </p:txBody>
      </p:sp>
      <p:sp>
        <p:nvSpPr>
          <p:cNvPr id="4" name="Rectangle 3"/>
          <p:cNvSpPr/>
          <p:nvPr/>
        </p:nvSpPr>
        <p:spPr>
          <a:xfrm>
            <a:off x="8153400" y="6334780"/>
            <a:ext cx="1207382"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©BDS</a:t>
            </a:r>
          </a:p>
        </p:txBody>
      </p:sp>
    </p:spTree>
    <p:extLst>
      <p:ext uri="{BB962C8B-B14F-4D97-AF65-F5344CB8AC3E}">
        <p14:creationId xmlns:p14="http://schemas.microsoft.com/office/powerpoint/2010/main" val="229817963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5000">
              <a:schemeClr val="accent5">
                <a:lumMod val="60000"/>
                <a:lumOff val="40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supplies- for gotchas</a:t>
            </a:r>
          </a:p>
        </p:txBody>
      </p:sp>
      <p:pic>
        <p:nvPicPr>
          <p:cNvPr id="4" name="Content Placeholder 3"/>
          <p:cNvPicPr>
            <a:picLocks noGrp="1" noChangeAspect="1"/>
          </p:cNvPicPr>
          <p:nvPr>
            <p:ph idx="1"/>
          </p:nvPr>
        </p:nvPicPr>
        <p:blipFill>
          <a:blip r:embed="rId2"/>
          <a:stretch>
            <a:fillRect/>
          </a:stretch>
        </p:blipFill>
        <p:spPr>
          <a:xfrm>
            <a:off x="6499662" y="2003820"/>
            <a:ext cx="5383591" cy="4037694"/>
          </a:xfrm>
        </p:spPr>
      </p:pic>
      <p:pic>
        <p:nvPicPr>
          <p:cNvPr id="5" name="Picture 4"/>
          <p:cNvPicPr>
            <a:picLocks noChangeAspect="1"/>
          </p:cNvPicPr>
          <p:nvPr/>
        </p:nvPicPr>
        <p:blipFill>
          <a:blip r:embed="rId3"/>
          <a:stretch>
            <a:fillRect/>
          </a:stretch>
        </p:blipFill>
        <p:spPr>
          <a:xfrm>
            <a:off x="1041815" y="2003820"/>
            <a:ext cx="5383592" cy="4037694"/>
          </a:xfrm>
          <a:prstGeom prst="rect">
            <a:avLst/>
          </a:prstGeom>
        </p:spPr>
      </p:pic>
    </p:spTree>
    <p:extLst>
      <p:ext uri="{BB962C8B-B14F-4D97-AF65-F5344CB8AC3E}">
        <p14:creationId xmlns:p14="http://schemas.microsoft.com/office/powerpoint/2010/main" val="17541716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Get a volunteer to come monogram backpacks with </a:t>
            </a:r>
            <a:r>
              <a:rPr lang="en-US" sz="3600" dirty="0" err="1"/>
              <a:t>cricut</a:t>
            </a:r>
            <a:r>
              <a:rPr lang="en-US" sz="3600" dirty="0"/>
              <a:t> iron-on vinyl or an embroidery machine.</a:t>
            </a:r>
          </a:p>
        </p:txBody>
      </p:sp>
      <p:pic>
        <p:nvPicPr>
          <p:cNvPr id="1026" name="Picture 2" descr="http://cimages.prvd.com/is/image/ProvideCommerce/PCR15_15F126X_LRG_VALUESET_ENVIRO_CP_SQ?$PCRProductImage$&amp;wid=4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346" y="2191172"/>
            <a:ext cx="4940777" cy="494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635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Palpates-</a:t>
            </a:r>
          </a:p>
        </p:txBody>
      </p:sp>
      <p:sp>
        <p:nvSpPr>
          <p:cNvPr id="3" name="Content Placeholder 2"/>
          <p:cNvSpPr>
            <a:spLocks noGrp="1"/>
          </p:cNvSpPr>
          <p:nvPr>
            <p:ph idx="1"/>
          </p:nvPr>
        </p:nvSpPr>
        <p:spPr/>
        <p:txBody>
          <a:bodyPr>
            <a:normAutofit fontScale="85000" lnSpcReduction="20000"/>
          </a:bodyPr>
          <a:lstStyle/>
          <a:p>
            <a:pPr marL="0" indent="0">
              <a:buNone/>
            </a:pPr>
            <a:r>
              <a:rPr lang="en-US" sz="2100" dirty="0">
                <a:solidFill>
                  <a:schemeClr val="tx1"/>
                </a:solidFill>
              </a:rPr>
              <a:t>1) </a:t>
            </a:r>
            <a:r>
              <a:rPr lang="en-US" sz="3200" dirty="0">
                <a:solidFill>
                  <a:srgbClr val="FF0000"/>
                </a:solidFill>
              </a:rPr>
              <a:t>P</a:t>
            </a:r>
            <a:r>
              <a:rPr lang="en-US" dirty="0"/>
              <a:t>rivileges (Earning special privileges) </a:t>
            </a:r>
          </a:p>
          <a:p>
            <a:pPr marL="0" indent="0">
              <a:buNone/>
            </a:pPr>
            <a:r>
              <a:rPr lang="en-US" dirty="0"/>
              <a:t>2) </a:t>
            </a:r>
            <a:r>
              <a:rPr lang="en-US" sz="3200" dirty="0">
                <a:solidFill>
                  <a:srgbClr val="FF0000"/>
                </a:solidFill>
              </a:rPr>
              <a:t>A</a:t>
            </a:r>
            <a:r>
              <a:rPr lang="en-US" dirty="0"/>
              <a:t>ttention (Quality Time with Adults and Peers) </a:t>
            </a:r>
          </a:p>
          <a:p>
            <a:pPr marL="0" indent="0">
              <a:buNone/>
            </a:pPr>
            <a:r>
              <a:rPr lang="en-US" dirty="0"/>
              <a:t>3) </a:t>
            </a:r>
            <a:r>
              <a:rPr lang="en-US" sz="2800" dirty="0">
                <a:solidFill>
                  <a:srgbClr val="FF0000"/>
                </a:solidFill>
              </a:rPr>
              <a:t>L</a:t>
            </a:r>
            <a:r>
              <a:rPr lang="en-US" dirty="0"/>
              <a:t>eadership (Earning Leadership Roles) </a:t>
            </a:r>
          </a:p>
          <a:p>
            <a:pPr marL="0" indent="0">
              <a:buNone/>
            </a:pPr>
            <a:r>
              <a:rPr lang="en-US" dirty="0"/>
              <a:t>4) </a:t>
            </a:r>
            <a:r>
              <a:rPr lang="en-US" sz="2800" dirty="0">
                <a:solidFill>
                  <a:srgbClr val="FF0000"/>
                </a:solidFill>
              </a:rPr>
              <a:t>P</a:t>
            </a:r>
            <a:r>
              <a:rPr lang="en-US" dirty="0"/>
              <a:t>raise (Social Praise- Name in Lights) </a:t>
            </a:r>
          </a:p>
          <a:p>
            <a:pPr marL="0" indent="0">
              <a:buNone/>
            </a:pPr>
            <a:r>
              <a:rPr lang="en-US" dirty="0"/>
              <a:t>5) </a:t>
            </a:r>
            <a:r>
              <a:rPr lang="en-US" sz="2800" dirty="0">
                <a:solidFill>
                  <a:srgbClr val="FF0000"/>
                </a:solidFill>
              </a:rPr>
              <a:t>A</a:t>
            </a:r>
            <a:r>
              <a:rPr lang="en-US" dirty="0"/>
              <a:t>ssistance (Special Assistance in a Topic of Their Choice) </a:t>
            </a:r>
          </a:p>
          <a:p>
            <a:pPr marL="0" indent="0">
              <a:buNone/>
            </a:pPr>
            <a:r>
              <a:rPr lang="en-US" dirty="0"/>
              <a:t>6) </a:t>
            </a:r>
            <a:r>
              <a:rPr lang="en-US" sz="2800" dirty="0">
                <a:solidFill>
                  <a:srgbClr val="FF0000"/>
                </a:solidFill>
              </a:rPr>
              <a:t>T</a:t>
            </a:r>
            <a:r>
              <a:rPr lang="en-US" dirty="0"/>
              <a:t>ouch (High Five) </a:t>
            </a:r>
          </a:p>
          <a:p>
            <a:pPr marL="0" indent="0">
              <a:buNone/>
            </a:pPr>
            <a:r>
              <a:rPr lang="en-US" dirty="0"/>
              <a:t>7) </a:t>
            </a:r>
            <a:r>
              <a:rPr lang="en-US" sz="3200" dirty="0">
                <a:solidFill>
                  <a:srgbClr val="FF0000"/>
                </a:solidFill>
              </a:rPr>
              <a:t>E</a:t>
            </a:r>
            <a:r>
              <a:rPr lang="en-US" dirty="0"/>
              <a:t>scape (Escape from a Task or Chore) </a:t>
            </a:r>
          </a:p>
          <a:p>
            <a:pPr marL="0" indent="0">
              <a:buNone/>
            </a:pPr>
            <a:r>
              <a:rPr lang="en-US" dirty="0"/>
              <a:t>8) </a:t>
            </a:r>
            <a:r>
              <a:rPr lang="en-US" sz="3600" dirty="0">
                <a:solidFill>
                  <a:srgbClr val="FF0000"/>
                </a:solidFill>
              </a:rPr>
              <a:t>S</a:t>
            </a:r>
            <a:r>
              <a:rPr lang="en-US" dirty="0"/>
              <a:t>upplies (School Supplies) </a:t>
            </a:r>
          </a:p>
          <a:p>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5111" b="90000" l="10000" r="90000"/>
                    </a14:imgEffect>
                  </a14:imgLayer>
                </a14:imgProps>
              </a:ext>
            </a:extLst>
          </a:blip>
          <a:stretch>
            <a:fillRect/>
          </a:stretch>
        </p:blipFill>
        <p:spPr>
          <a:xfrm>
            <a:off x="7470860" y="155074"/>
            <a:ext cx="4286250" cy="4286250"/>
          </a:xfrm>
          <a:prstGeom prst="rect">
            <a:avLst/>
          </a:prstGeom>
        </p:spPr>
      </p:pic>
    </p:spTree>
    <p:extLst>
      <p:ext uri="{BB962C8B-B14F-4D97-AF65-F5344CB8AC3E}">
        <p14:creationId xmlns:p14="http://schemas.microsoft.com/office/powerpoint/2010/main" val="704733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Whole school</a:t>
            </a:r>
            <a:br>
              <a:rPr lang="en-US" dirty="0"/>
            </a:br>
            <a:r>
              <a:rPr lang="en-US" dirty="0"/>
              <a:t>ideas</a:t>
            </a:r>
          </a:p>
        </p:txBody>
      </p:sp>
    </p:spTree>
    <p:extLst>
      <p:ext uri="{BB962C8B-B14F-4D97-AF65-F5344CB8AC3E}">
        <p14:creationId xmlns:p14="http://schemas.microsoft.com/office/powerpoint/2010/main" val="3660450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657600" y="481013"/>
            <a:ext cx="5334000" cy="1447800"/>
          </a:xfrm>
        </p:spPr>
        <p:txBody>
          <a:bodyPr/>
          <a:lstStyle/>
          <a:p>
            <a:r>
              <a:rPr lang="en-US" dirty="0"/>
              <a:t>We have to make it more fun to do the right behavior…….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1" y="2314575"/>
            <a:ext cx="2847975" cy="4286250"/>
          </a:xfrm>
          <a:prstGeom prst="rect">
            <a:avLst/>
          </a:prstGeom>
        </p:spPr>
      </p:pic>
    </p:spTree>
    <p:extLst>
      <p:ext uri="{BB962C8B-B14F-4D97-AF65-F5344CB8AC3E}">
        <p14:creationId xmlns:p14="http://schemas.microsoft.com/office/powerpoint/2010/main" val="36854769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905000" y="457200"/>
            <a:ext cx="8382000" cy="1143000"/>
          </a:xfrm>
        </p:spPr>
        <p:txBody>
          <a:bodyPr>
            <a:normAutofit fontScale="90000"/>
          </a:bodyPr>
          <a:lstStyle/>
          <a:p>
            <a:r>
              <a:rPr lang="en-US" altLang="en-US">
                <a:hlinkClick r:id="rId2"/>
              </a:rPr>
              <a:t>www.fitbit.com</a:t>
            </a:r>
            <a:r>
              <a:rPr lang="en-US" altLang="en-US"/>
              <a:t> – More Fun</a:t>
            </a:r>
          </a:p>
        </p:txBody>
      </p:sp>
      <p:pic>
        <p:nvPicPr>
          <p:cNvPr id="624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0863" y="2209801"/>
            <a:ext cx="354330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 descr="https://scontent-b-ord.xx.fbcdn.net/hphotos-ash4/1003349_10151846502651388_616901093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2425" y="3744913"/>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14478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86439" y="1887539"/>
            <a:ext cx="231298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66151" y="4508500"/>
            <a:ext cx="15144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561388" y="4645026"/>
            <a:ext cx="2030412" cy="277813"/>
          </a:xfrm>
          <a:prstGeom prst="rect">
            <a:avLst/>
          </a:prstGeom>
          <a:noFill/>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w="0"/>
                <a:solidFill>
                  <a:srgbClr val="BBE0E3"/>
                </a:solidFill>
                <a:effectLst>
                  <a:outerShdw blurRad="38100" dist="25400" dir="5400000" algn="ctr" rotWithShape="0">
                    <a:srgbClr val="6E747A">
                      <a:alpha val="43000"/>
                    </a:srgbClr>
                  </a:outerShdw>
                </a:effectLst>
                <a:uLnTx/>
                <a:uFillTx/>
                <a:latin typeface="Arial" charset="0"/>
                <a:cs typeface="Arial" panose="020B0604020202020204" pitchFamily="34" charset="0"/>
              </a:rPr>
              <a:t>Disney Marathon Weekend</a:t>
            </a:r>
          </a:p>
        </p:txBody>
      </p:sp>
      <p:sp>
        <p:nvSpPr>
          <p:cNvPr id="9" name="Rectangle 8"/>
          <p:cNvSpPr/>
          <p:nvPr/>
        </p:nvSpPr>
        <p:spPr>
          <a:xfrm>
            <a:off x="8366126" y="1457326"/>
            <a:ext cx="1916113" cy="277813"/>
          </a:xfrm>
          <a:prstGeom prst="rect">
            <a:avLst/>
          </a:prstGeom>
          <a:noFill/>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w="0"/>
                <a:solidFill>
                  <a:srgbClr val="FFC000"/>
                </a:solidFill>
                <a:effectLst>
                  <a:outerShdw blurRad="38100" dist="25400" dir="5400000" algn="ctr" rotWithShape="0">
                    <a:srgbClr val="6E747A">
                      <a:alpha val="43000"/>
                    </a:srgbClr>
                  </a:outerShdw>
                </a:effectLst>
                <a:uLnTx/>
                <a:uFillTx/>
                <a:latin typeface="Arial" charset="0"/>
                <a:cs typeface="Arial" panose="020B0604020202020204" pitchFamily="34" charset="0"/>
              </a:rPr>
              <a:t>Dot Trot (Thanksgiving)</a:t>
            </a:r>
          </a:p>
        </p:txBody>
      </p:sp>
      <p:sp>
        <p:nvSpPr>
          <p:cNvPr id="10" name="Rectangle 9"/>
          <p:cNvSpPr/>
          <p:nvPr/>
        </p:nvSpPr>
        <p:spPr>
          <a:xfrm>
            <a:off x="5713414" y="5503863"/>
            <a:ext cx="2166937" cy="277812"/>
          </a:xfrm>
          <a:prstGeom prst="rect">
            <a:avLst/>
          </a:prstGeom>
          <a:noFill/>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w="0"/>
                <a:solidFill>
                  <a:srgbClr val="FF66FF"/>
                </a:solidFill>
                <a:effectLst>
                  <a:outerShdw blurRad="38100" dist="25400" dir="5400000" algn="ctr" rotWithShape="0">
                    <a:srgbClr val="6E747A">
                      <a:alpha val="43000"/>
                    </a:srgbClr>
                  </a:outerShdw>
                </a:effectLst>
                <a:uLnTx/>
                <a:uFillTx/>
                <a:latin typeface="Arial" charset="0"/>
                <a:cs typeface="Arial" panose="020B0604020202020204" pitchFamily="34" charset="0"/>
              </a:rPr>
              <a:t>Mother’s Day- Breast Cancer</a:t>
            </a:r>
          </a:p>
        </p:txBody>
      </p:sp>
      <p:sp>
        <p:nvSpPr>
          <p:cNvPr id="11" name="Rectangle 10"/>
          <p:cNvSpPr/>
          <p:nvPr/>
        </p:nvSpPr>
        <p:spPr>
          <a:xfrm>
            <a:off x="6323013" y="3438526"/>
            <a:ext cx="1116012" cy="277813"/>
          </a:xfrm>
          <a:prstGeom prst="rect">
            <a:avLst/>
          </a:prstGeom>
          <a:noFill/>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w="0"/>
                <a:solidFill>
                  <a:srgbClr val="FFFF00"/>
                </a:solidFill>
                <a:effectLst>
                  <a:outerShdw blurRad="38100" dist="25400" dir="5400000" algn="ctr" rotWithShape="0">
                    <a:srgbClr val="6E747A">
                      <a:alpha val="43000"/>
                    </a:srgbClr>
                  </a:outerShdw>
                </a:effectLst>
                <a:uLnTx/>
                <a:uFillTx/>
                <a:latin typeface="Arial" charset="0"/>
                <a:cs typeface="Arial" panose="020B0604020202020204" pitchFamily="34" charset="0"/>
              </a:rPr>
              <a:t>Fourth of July</a:t>
            </a:r>
          </a:p>
        </p:txBody>
      </p:sp>
    </p:spTree>
    <p:extLst>
      <p:ext uri="{BB962C8B-B14F-4D97-AF65-F5344CB8AC3E}">
        <p14:creationId xmlns:p14="http://schemas.microsoft.com/office/powerpoint/2010/main" val="1777821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37000">
              <a:srgbClr val="92D050"/>
            </a:gs>
            <a:gs pos="0">
              <a:srgbClr val="00B050"/>
            </a:gs>
            <a:gs pos="74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Whole school challenge- see the principal dressed in a fun costume for the day.</a:t>
            </a:r>
          </a:p>
        </p:txBody>
      </p:sp>
      <p:pic>
        <p:nvPicPr>
          <p:cNvPr id="4" name="Content Placeholder 3"/>
          <p:cNvPicPr>
            <a:picLocks noGrp="1" noChangeAspect="1"/>
          </p:cNvPicPr>
          <p:nvPr>
            <p:ph idx="1"/>
          </p:nvPr>
        </p:nvPicPr>
        <p:blipFill>
          <a:blip r:embed="rId2"/>
          <a:stretch>
            <a:fillRect/>
          </a:stretch>
        </p:blipFill>
        <p:spPr>
          <a:xfrm>
            <a:off x="1251678" y="1874517"/>
            <a:ext cx="2396066" cy="3594100"/>
          </a:xfrm>
        </p:spPr>
      </p:pic>
      <p:pic>
        <p:nvPicPr>
          <p:cNvPr id="5" name="Picture 4"/>
          <p:cNvPicPr>
            <a:picLocks noChangeAspect="1"/>
          </p:cNvPicPr>
          <p:nvPr/>
        </p:nvPicPr>
        <p:blipFill>
          <a:blip r:embed="rId3"/>
          <a:stretch>
            <a:fillRect/>
          </a:stretch>
        </p:blipFill>
        <p:spPr>
          <a:xfrm>
            <a:off x="3647744" y="2170236"/>
            <a:ext cx="2176929" cy="3002661"/>
          </a:xfrm>
          <a:prstGeom prst="rect">
            <a:avLst/>
          </a:prstGeom>
        </p:spPr>
      </p:pic>
      <p:pic>
        <p:nvPicPr>
          <p:cNvPr id="6" name="Picture 5"/>
          <p:cNvPicPr>
            <a:picLocks noChangeAspect="1"/>
          </p:cNvPicPr>
          <p:nvPr/>
        </p:nvPicPr>
        <p:blipFill>
          <a:blip r:embed="rId4"/>
          <a:stretch>
            <a:fillRect/>
          </a:stretch>
        </p:blipFill>
        <p:spPr>
          <a:xfrm>
            <a:off x="6096078" y="2052398"/>
            <a:ext cx="2420393" cy="3227191"/>
          </a:xfrm>
          <a:prstGeom prst="rect">
            <a:avLst/>
          </a:prstGeom>
        </p:spPr>
      </p:pic>
      <p:pic>
        <p:nvPicPr>
          <p:cNvPr id="7" name="Picture 6"/>
          <p:cNvPicPr>
            <a:picLocks noChangeAspect="1"/>
          </p:cNvPicPr>
          <p:nvPr/>
        </p:nvPicPr>
        <p:blipFill>
          <a:blip r:embed="rId5"/>
          <a:stretch>
            <a:fillRect/>
          </a:stretch>
        </p:blipFill>
        <p:spPr>
          <a:xfrm>
            <a:off x="9100121" y="1970442"/>
            <a:ext cx="2721338" cy="2041004"/>
          </a:xfrm>
          <a:prstGeom prst="rect">
            <a:avLst/>
          </a:prstGeom>
        </p:spPr>
      </p:pic>
      <p:pic>
        <p:nvPicPr>
          <p:cNvPr id="8" name="Picture 7"/>
          <p:cNvPicPr>
            <a:picLocks noChangeAspect="1"/>
          </p:cNvPicPr>
          <p:nvPr/>
        </p:nvPicPr>
        <p:blipFill>
          <a:blip r:embed="rId6"/>
          <a:stretch>
            <a:fillRect/>
          </a:stretch>
        </p:blipFill>
        <p:spPr>
          <a:xfrm>
            <a:off x="8319161" y="3874154"/>
            <a:ext cx="2585558" cy="3188926"/>
          </a:xfrm>
          <a:prstGeom prst="rect">
            <a:avLst/>
          </a:prstGeom>
        </p:spPr>
      </p:pic>
    </p:spTree>
    <p:extLst>
      <p:ext uri="{BB962C8B-B14F-4D97-AF65-F5344CB8AC3E}">
        <p14:creationId xmlns:p14="http://schemas.microsoft.com/office/powerpoint/2010/main" val="36294125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37000">
              <a:srgbClr val="92D050"/>
            </a:gs>
            <a:gs pos="0">
              <a:srgbClr val="00B050"/>
            </a:gs>
            <a:gs pos="74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37000">
                <a:srgbClr val="92D050"/>
              </a:gs>
              <a:gs pos="0">
                <a:srgbClr val="00B050"/>
              </a:gs>
              <a:gs pos="74000">
                <a:schemeClr val="accent4">
                  <a:lumMod val="60000"/>
                  <a:lumOff val="40000"/>
                </a:schemeClr>
              </a:gs>
            </a:gsLst>
            <a:lin ang="5400000" scaled="1"/>
          </a:gradFill>
        </p:spPr>
        <p:txBody>
          <a:bodyPr/>
          <a:lstStyle/>
          <a:p>
            <a:r>
              <a:rPr lang="en-US" dirty="0"/>
              <a:t>Double </a:t>
            </a:r>
            <a:r>
              <a:rPr lang="en-US" dirty="0" err="1"/>
              <a:t>gotcha</a:t>
            </a:r>
            <a:r>
              <a:rPr lang="en-US" dirty="0"/>
              <a:t> day- when all staff wear their school shirts</a:t>
            </a:r>
          </a:p>
        </p:txBody>
      </p:sp>
      <p:pic>
        <p:nvPicPr>
          <p:cNvPr id="3" name="Content Placeholder 2"/>
          <p:cNvPicPr>
            <a:picLocks noGrp="1" noChangeAspect="1"/>
          </p:cNvPicPr>
          <p:nvPr>
            <p:ph idx="1"/>
          </p:nvPr>
        </p:nvPicPr>
        <p:blipFill>
          <a:blip r:embed="rId2"/>
          <a:stretch>
            <a:fillRect/>
          </a:stretch>
        </p:blipFill>
        <p:spPr>
          <a:xfrm>
            <a:off x="3944408" y="2286000"/>
            <a:ext cx="5825066" cy="4368800"/>
          </a:xfrm>
        </p:spPr>
      </p:pic>
    </p:spTree>
    <p:extLst>
      <p:ext uri="{BB962C8B-B14F-4D97-AF65-F5344CB8AC3E}">
        <p14:creationId xmlns:p14="http://schemas.microsoft.com/office/powerpoint/2010/main" val="31016625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Triplicate gotchas</a:t>
            </a:r>
          </a:p>
        </p:txBody>
      </p:sp>
      <p:pic>
        <p:nvPicPr>
          <p:cNvPr id="4" name="Content Placeholder 3"/>
          <p:cNvPicPr>
            <a:picLocks noGrp="1" noChangeAspect="1"/>
          </p:cNvPicPr>
          <p:nvPr>
            <p:ph idx="1"/>
          </p:nvPr>
        </p:nvPicPr>
        <p:blipFill>
          <a:blip r:embed="rId2"/>
          <a:stretch>
            <a:fillRect/>
          </a:stretch>
        </p:blipFill>
        <p:spPr>
          <a:xfrm>
            <a:off x="2840956" y="1458411"/>
            <a:ext cx="6661632" cy="4996224"/>
          </a:xfrm>
        </p:spPr>
      </p:pic>
    </p:spTree>
    <p:extLst>
      <p:ext uri="{BB962C8B-B14F-4D97-AF65-F5344CB8AC3E}">
        <p14:creationId xmlns:p14="http://schemas.microsoft.com/office/powerpoint/2010/main" val="13483641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 drawing yellow copy</a:t>
            </a:r>
          </a:p>
        </p:txBody>
      </p:sp>
      <p:pic>
        <p:nvPicPr>
          <p:cNvPr id="4" name="Content Placeholder 3"/>
          <p:cNvPicPr>
            <a:picLocks noGrp="1" noChangeAspect="1"/>
          </p:cNvPicPr>
          <p:nvPr>
            <p:ph idx="1"/>
          </p:nvPr>
        </p:nvPicPr>
        <p:blipFill>
          <a:blip r:embed="rId2"/>
          <a:stretch>
            <a:fillRect/>
          </a:stretch>
        </p:blipFill>
        <p:spPr>
          <a:xfrm>
            <a:off x="7143443" y="1921398"/>
            <a:ext cx="4806438" cy="4427316"/>
          </a:xfrm>
        </p:spPr>
      </p:pic>
      <p:pic>
        <p:nvPicPr>
          <p:cNvPr id="5" name="Picture 4"/>
          <p:cNvPicPr>
            <a:picLocks noChangeAspect="1"/>
          </p:cNvPicPr>
          <p:nvPr/>
        </p:nvPicPr>
        <p:blipFill>
          <a:blip r:embed="rId3"/>
          <a:stretch>
            <a:fillRect/>
          </a:stretch>
        </p:blipFill>
        <p:spPr>
          <a:xfrm>
            <a:off x="1022217" y="2100528"/>
            <a:ext cx="5725824" cy="4294368"/>
          </a:xfrm>
          <a:prstGeom prst="rect">
            <a:avLst/>
          </a:prstGeom>
        </p:spPr>
      </p:pic>
    </p:spTree>
    <p:extLst>
      <p:ext uri="{BB962C8B-B14F-4D97-AF65-F5344CB8AC3E}">
        <p14:creationId xmlns:p14="http://schemas.microsoft.com/office/powerpoint/2010/main" val="9294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40322" name="Title 1"/>
          <p:cNvSpPr>
            <a:spLocks noGrp="1"/>
          </p:cNvSpPr>
          <p:nvPr>
            <p:ph type="title"/>
          </p:nvPr>
        </p:nvSpPr>
        <p:spPr>
          <a:xfrm>
            <a:off x="1600200" y="304800"/>
            <a:ext cx="8610600" cy="1143000"/>
          </a:xfrm>
        </p:spPr>
        <p:txBody>
          <a:bodyPr/>
          <a:lstStyle/>
          <a:p>
            <a:r>
              <a:rPr lang="en-US" altLang="en-US" sz="2800" dirty="0">
                <a:solidFill>
                  <a:schemeClr val="tx1"/>
                </a:solidFill>
              </a:rPr>
              <a:t>Get to design a teacher’s hair and she has to wear it that way all day.</a:t>
            </a:r>
          </a:p>
        </p:txBody>
      </p:sp>
      <p:pic>
        <p:nvPicPr>
          <p:cNvPr id="4403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24200" y="1676401"/>
            <a:ext cx="6034088" cy="4525963"/>
          </a:xfrm>
        </p:spPr>
      </p:pic>
      <p:sp>
        <p:nvSpPr>
          <p:cNvPr id="4" name="Rectangle 3"/>
          <p:cNvSpPr/>
          <p:nvPr/>
        </p:nvSpPr>
        <p:spPr>
          <a:xfrm>
            <a:off x="7950906" y="5486400"/>
            <a:ext cx="1207382"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©BDS</a:t>
            </a:r>
          </a:p>
        </p:txBody>
      </p:sp>
    </p:spTree>
    <p:extLst>
      <p:ext uri="{BB962C8B-B14F-4D97-AF65-F5344CB8AC3E}">
        <p14:creationId xmlns:p14="http://schemas.microsoft.com/office/powerpoint/2010/main" val="36272834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Pink copy- banked</a:t>
            </a:r>
          </a:p>
        </p:txBody>
      </p:sp>
      <p:pic>
        <p:nvPicPr>
          <p:cNvPr id="4" name="Content Placeholder 3"/>
          <p:cNvPicPr>
            <a:picLocks noGrp="1" noChangeAspect="1"/>
          </p:cNvPicPr>
          <p:nvPr>
            <p:ph idx="1"/>
          </p:nvPr>
        </p:nvPicPr>
        <p:blipFill>
          <a:blip r:embed="rId2"/>
          <a:stretch>
            <a:fillRect/>
          </a:stretch>
        </p:blipFill>
        <p:spPr>
          <a:xfrm>
            <a:off x="1319904" y="2147104"/>
            <a:ext cx="2441867" cy="4344960"/>
          </a:xfrm>
        </p:spPr>
      </p:pic>
      <p:pic>
        <p:nvPicPr>
          <p:cNvPr id="5" name="Picture 4"/>
          <p:cNvPicPr>
            <a:picLocks noChangeAspect="1"/>
          </p:cNvPicPr>
          <p:nvPr/>
        </p:nvPicPr>
        <p:blipFill>
          <a:blip r:embed="rId3"/>
          <a:stretch>
            <a:fillRect/>
          </a:stretch>
        </p:blipFill>
        <p:spPr>
          <a:xfrm>
            <a:off x="4006127" y="2147104"/>
            <a:ext cx="3689350" cy="4919133"/>
          </a:xfrm>
          <a:prstGeom prst="rect">
            <a:avLst/>
          </a:prstGeom>
        </p:spPr>
      </p:pic>
      <p:pic>
        <p:nvPicPr>
          <p:cNvPr id="6" name="Picture 5"/>
          <p:cNvPicPr>
            <a:picLocks noChangeAspect="1"/>
          </p:cNvPicPr>
          <p:nvPr/>
        </p:nvPicPr>
        <p:blipFill>
          <a:blip r:embed="rId4"/>
          <a:stretch>
            <a:fillRect/>
          </a:stretch>
        </p:blipFill>
        <p:spPr>
          <a:xfrm>
            <a:off x="7098296" y="3764912"/>
            <a:ext cx="2196296" cy="2928394"/>
          </a:xfrm>
          <a:prstGeom prst="rect">
            <a:avLst/>
          </a:prstGeom>
        </p:spPr>
      </p:pic>
      <p:pic>
        <p:nvPicPr>
          <p:cNvPr id="7" name="Picture 6"/>
          <p:cNvPicPr>
            <a:picLocks noChangeAspect="1"/>
          </p:cNvPicPr>
          <p:nvPr/>
        </p:nvPicPr>
        <p:blipFill>
          <a:blip r:embed="rId5"/>
          <a:stretch>
            <a:fillRect/>
          </a:stretch>
        </p:blipFill>
        <p:spPr>
          <a:xfrm>
            <a:off x="8697410" y="2222339"/>
            <a:ext cx="3085146" cy="3085146"/>
          </a:xfrm>
          <a:prstGeom prst="rect">
            <a:avLst/>
          </a:prstGeom>
        </p:spPr>
      </p:pic>
    </p:spTree>
    <p:extLst>
      <p:ext uri="{BB962C8B-B14F-4D97-AF65-F5344CB8AC3E}">
        <p14:creationId xmlns:p14="http://schemas.microsoft.com/office/powerpoint/2010/main" val="22005058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White copy- parents’ reinforcement</a:t>
            </a:r>
          </a:p>
        </p:txBody>
      </p:sp>
      <p:pic>
        <p:nvPicPr>
          <p:cNvPr id="4" name="Picture 3"/>
          <p:cNvPicPr>
            <a:picLocks noChangeAspect="1"/>
          </p:cNvPicPr>
          <p:nvPr/>
        </p:nvPicPr>
        <p:blipFill>
          <a:blip r:embed="rId2"/>
          <a:stretch>
            <a:fillRect/>
          </a:stretch>
        </p:blipFill>
        <p:spPr>
          <a:xfrm>
            <a:off x="2997963" y="1874517"/>
            <a:ext cx="6331884" cy="4221256"/>
          </a:xfrm>
          <a:prstGeom prst="rect">
            <a:avLst/>
          </a:prstGeom>
        </p:spPr>
      </p:pic>
    </p:spTree>
    <p:extLst>
      <p:ext uri="{BB962C8B-B14F-4D97-AF65-F5344CB8AC3E}">
        <p14:creationId xmlns:p14="http://schemas.microsoft.com/office/powerpoint/2010/main" val="5080540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90850" name="Picture 2" descr="C:\Users\Laura\Desktop\Laura's Files\Pictures\School Photos 2011\DSC018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8839"/>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167322"/>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3577" y="116541"/>
            <a:ext cx="9144000" cy="1143000"/>
          </a:xfrm>
        </p:spPr>
        <p:txBody>
          <a:bodyPr/>
          <a:lstStyle/>
          <a:p>
            <a:r>
              <a:rPr lang="en-US" dirty="0"/>
              <a:t>Selling Staff</a:t>
            </a:r>
          </a:p>
        </p:txBody>
      </p:sp>
      <p:pic>
        <p:nvPicPr>
          <p:cNvPr id="5" name="Content Placeholder 4"/>
          <p:cNvPicPr>
            <a:picLocks noGrp="1" noChangeAspect="1"/>
          </p:cNvPicPr>
          <p:nvPr>
            <p:ph idx="1"/>
          </p:nvPr>
        </p:nvPicPr>
        <p:blipFill>
          <a:blip r:embed="rId2"/>
          <a:stretch>
            <a:fillRect/>
          </a:stretch>
        </p:blipFill>
        <p:spPr>
          <a:xfrm>
            <a:off x="2556165" y="1468455"/>
            <a:ext cx="6917713" cy="5190033"/>
          </a:xfrm>
        </p:spPr>
      </p:pic>
    </p:spTree>
    <p:extLst>
      <p:ext uri="{BB962C8B-B14F-4D97-AF65-F5344CB8AC3E}">
        <p14:creationId xmlns:p14="http://schemas.microsoft.com/office/powerpoint/2010/main" val="24482233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32482" name="Title 1"/>
          <p:cNvSpPr>
            <a:spLocks noGrp="1"/>
          </p:cNvSpPr>
          <p:nvPr>
            <p:ph type="title"/>
          </p:nvPr>
        </p:nvSpPr>
        <p:spPr/>
        <p:txBody>
          <a:bodyPr/>
          <a:lstStyle/>
          <a:p>
            <a:pPr eaLnBrk="1" hangingPunct="1"/>
            <a:r>
              <a:rPr lang="en-US" altLang="en-US"/>
              <a:t>Journals</a:t>
            </a:r>
          </a:p>
        </p:txBody>
      </p:sp>
      <p:sp>
        <p:nvSpPr>
          <p:cNvPr id="532483" name="Content Placeholder 2"/>
          <p:cNvSpPr>
            <a:spLocks noGrp="1"/>
          </p:cNvSpPr>
          <p:nvPr>
            <p:ph idx="1"/>
          </p:nvPr>
        </p:nvSpPr>
        <p:spPr/>
        <p:txBody>
          <a:bodyPr/>
          <a:lstStyle/>
          <a:p>
            <a:pPr eaLnBrk="1" hangingPunct="1"/>
            <a:r>
              <a:rPr lang="en-US" altLang="en-US"/>
              <a:t>Start a journal for all staff: (one way)</a:t>
            </a:r>
          </a:p>
          <a:p>
            <a:pPr lvl="1" eaLnBrk="1" hangingPunct="1"/>
            <a:r>
              <a:rPr lang="en-US" altLang="en-US">
                <a:latin typeface="Arial" panose="020B0604020202020204" pitchFamily="34" charset="0"/>
              </a:rPr>
              <a:t>Compliment a staff member and put the journal in their box.</a:t>
            </a:r>
          </a:p>
          <a:p>
            <a:pPr lvl="1" eaLnBrk="1" hangingPunct="1"/>
            <a:r>
              <a:rPr lang="en-US" altLang="en-US">
                <a:latin typeface="Arial" panose="020B0604020202020204" pitchFamily="34" charset="0"/>
              </a:rPr>
              <a:t>They have 24 hours to read it and write a compliment about someone else on the staff and put it in that member’s mailbox.</a:t>
            </a:r>
          </a:p>
          <a:p>
            <a:pPr lvl="1" eaLnBrk="1" hangingPunct="1"/>
            <a:r>
              <a:rPr lang="en-US" altLang="en-US">
                <a:latin typeface="Arial" panose="020B0604020202020204" pitchFamily="34" charset="0"/>
              </a:rPr>
              <a:t>Have to compliment someone who hasn’t had a compliment until it goes all the way around.</a:t>
            </a:r>
          </a:p>
          <a:p>
            <a:pPr lvl="1" eaLnBrk="1" hangingPunct="1"/>
            <a:r>
              <a:rPr lang="en-US" altLang="en-US">
                <a:latin typeface="Arial" panose="020B0604020202020204" pitchFamily="34" charset="0"/>
              </a:rPr>
              <a:t>Start all over.</a:t>
            </a:r>
          </a:p>
        </p:txBody>
      </p:sp>
      <p:pic>
        <p:nvPicPr>
          <p:cNvPr id="532484" name="Picture 2" descr="Plush Diary"/>
          <p:cNvPicPr>
            <a:picLocks noChangeAspect="1" noChangeArrowheads="1"/>
          </p:cNvPicPr>
          <p:nvPr/>
        </p:nvPicPr>
        <p:blipFill>
          <a:blip r:embed="rId2">
            <a:clrChange>
              <a:clrFrom>
                <a:srgbClr val="121619"/>
              </a:clrFrom>
              <a:clrTo>
                <a:srgbClr val="121619">
                  <a:alpha val="0"/>
                </a:srgbClr>
              </a:clrTo>
            </a:clrChange>
            <a:extLst>
              <a:ext uri="{28A0092B-C50C-407E-A947-70E740481C1C}">
                <a14:useLocalDpi xmlns:a14="http://schemas.microsoft.com/office/drawing/2010/main" val="0"/>
              </a:ext>
            </a:extLst>
          </a:blip>
          <a:srcRect/>
          <a:stretch>
            <a:fillRect/>
          </a:stretch>
        </p:blipFill>
        <p:spPr bwMode="auto">
          <a:xfrm>
            <a:off x="9539941" y="2810435"/>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4204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33506" name="Title 1"/>
          <p:cNvSpPr>
            <a:spLocks noGrp="1"/>
          </p:cNvSpPr>
          <p:nvPr>
            <p:ph type="title"/>
          </p:nvPr>
        </p:nvSpPr>
        <p:spPr/>
        <p:txBody>
          <a:bodyPr/>
          <a:lstStyle/>
          <a:p>
            <a:r>
              <a:rPr lang="en-US" altLang="en-US"/>
              <a:t>Dear Diary</a:t>
            </a:r>
          </a:p>
        </p:txBody>
      </p:sp>
      <p:sp>
        <p:nvSpPr>
          <p:cNvPr id="533507" name="Content Placeholder 2"/>
          <p:cNvSpPr>
            <a:spLocks noGrp="1"/>
          </p:cNvSpPr>
          <p:nvPr>
            <p:ph idx="1"/>
          </p:nvPr>
        </p:nvSpPr>
        <p:spPr>
          <a:xfrm>
            <a:off x="1905000" y="1371601"/>
            <a:ext cx="8229600" cy="4525963"/>
          </a:xfrm>
        </p:spPr>
        <p:txBody>
          <a:bodyPr/>
          <a:lstStyle/>
          <a:p>
            <a:pPr>
              <a:buFontTx/>
              <a:buNone/>
            </a:pPr>
            <a:r>
              <a:rPr lang="en-US" altLang="en-US" sz="2400"/>
              <a:t>November 21, 2008</a:t>
            </a:r>
          </a:p>
          <a:p>
            <a:pPr>
              <a:buFontTx/>
              <a:buNone/>
            </a:pPr>
            <a:r>
              <a:rPr lang="en-US" altLang="en-US" sz="2400"/>
              <a:t>	I’d like to compliment Daisy Doodle.  Daisy is always the first one out to the car lot to help the car riders get out of the cars in the morning and the last one to leave at the end of the day after the last little car rider gets in the car.  She greets everyone with a smile and wears a funny hat on Friday just to cheer everyone up.  The parents always look forward to seeing Daisy in the car lot.</a:t>
            </a:r>
          </a:p>
          <a:p>
            <a:pPr>
              <a:buFontTx/>
              <a:buNone/>
            </a:pPr>
            <a:r>
              <a:rPr lang="en-US" altLang="en-US" sz="2400"/>
              <a:t>Signed,</a:t>
            </a:r>
          </a:p>
          <a:p>
            <a:pPr>
              <a:buFontTx/>
              <a:buNone/>
            </a:pPr>
            <a:r>
              <a:rPr lang="en-US" altLang="en-US" sz="2400"/>
              <a:t>Phil Goode</a:t>
            </a:r>
            <a:endParaRPr lang="en-US" altLang="en-US" sz="2000"/>
          </a:p>
          <a:p>
            <a:endParaRPr lang="en-US" altLang="en-US" sz="2400"/>
          </a:p>
        </p:txBody>
      </p:sp>
    </p:spTree>
    <p:extLst>
      <p:ext uri="{BB962C8B-B14F-4D97-AF65-F5344CB8AC3E}">
        <p14:creationId xmlns:p14="http://schemas.microsoft.com/office/powerpoint/2010/main" val="142621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35554" name="Title 1"/>
          <p:cNvSpPr>
            <a:spLocks noGrp="1"/>
          </p:cNvSpPr>
          <p:nvPr>
            <p:ph type="title"/>
          </p:nvPr>
        </p:nvSpPr>
        <p:spPr>
          <a:xfrm>
            <a:off x="2057400" y="0"/>
            <a:ext cx="8382000" cy="914400"/>
          </a:xfrm>
        </p:spPr>
        <p:txBody>
          <a:bodyPr/>
          <a:lstStyle/>
          <a:p>
            <a:pPr eaLnBrk="1" hangingPunct="1"/>
            <a:r>
              <a:rPr lang="en-US" altLang="en-US" sz="2800"/>
              <a:t>Graffiti Wall with positive adult comments</a:t>
            </a:r>
          </a:p>
        </p:txBody>
      </p:sp>
      <p:pic>
        <p:nvPicPr>
          <p:cNvPr id="535555" name="Picture 2" descr="C:\Users\Laura\Downloads\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7673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41698" name="Title 1"/>
          <p:cNvSpPr>
            <a:spLocks noGrp="1"/>
          </p:cNvSpPr>
          <p:nvPr>
            <p:ph type="title"/>
          </p:nvPr>
        </p:nvSpPr>
        <p:spPr/>
        <p:txBody>
          <a:bodyPr/>
          <a:lstStyle/>
          <a:p>
            <a:pPr eaLnBrk="1" hangingPunct="1"/>
            <a:r>
              <a:rPr lang="en-US" altLang="en-US"/>
              <a:t>G.O.O.S.E  THE STAFF</a:t>
            </a:r>
          </a:p>
        </p:txBody>
      </p:sp>
      <p:pic>
        <p:nvPicPr>
          <p:cNvPr id="541699" name="Picture 4" descr="img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46200"/>
            <a:ext cx="3733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94124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43746" name="Title 1"/>
          <p:cNvSpPr>
            <a:spLocks noGrp="1"/>
          </p:cNvSpPr>
          <p:nvPr>
            <p:ph type="title"/>
          </p:nvPr>
        </p:nvSpPr>
        <p:spPr/>
        <p:txBody>
          <a:bodyPr/>
          <a:lstStyle/>
          <a:p>
            <a:pPr eaLnBrk="1" hangingPunct="1"/>
            <a:r>
              <a:rPr lang="en-US" altLang="en-US"/>
              <a:t>GOOSE or SIT</a:t>
            </a:r>
          </a:p>
        </p:txBody>
      </p:sp>
      <p:pic>
        <p:nvPicPr>
          <p:cNvPr id="543747" name="Picture 2"/>
          <p:cNvPicPr>
            <a:picLocks noChangeAspect="1" noChangeArrowheads="1"/>
          </p:cNvPicPr>
          <p:nvPr/>
        </p:nvPicPr>
        <p:blipFill>
          <a:blip r:embed="rId3">
            <a:extLst>
              <a:ext uri="{28A0092B-C50C-407E-A947-70E740481C1C}">
                <a14:useLocalDpi xmlns:a14="http://schemas.microsoft.com/office/drawing/2010/main" val="0"/>
              </a:ext>
            </a:extLst>
          </a:blip>
          <a:srcRect l="22255" t="25000" r="50220" b="25000"/>
          <a:stretch>
            <a:fillRect/>
          </a:stretch>
        </p:blipFill>
        <p:spPr bwMode="auto">
          <a:xfrm>
            <a:off x="1524000" y="1219200"/>
            <a:ext cx="3581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48" name="Picture 3"/>
          <p:cNvPicPr>
            <a:picLocks noChangeAspect="1" noChangeArrowheads="1"/>
          </p:cNvPicPr>
          <p:nvPr/>
        </p:nvPicPr>
        <p:blipFill>
          <a:blip r:embed="rId4">
            <a:extLst>
              <a:ext uri="{28A0092B-C50C-407E-A947-70E740481C1C}">
                <a14:useLocalDpi xmlns:a14="http://schemas.microsoft.com/office/drawing/2010/main" val="0"/>
              </a:ext>
            </a:extLst>
          </a:blip>
          <a:srcRect l="22475" t="28125" r="48830" b="16667"/>
          <a:stretch>
            <a:fillRect/>
          </a:stretch>
        </p:blipFill>
        <p:spPr bwMode="auto">
          <a:xfrm>
            <a:off x="5105400" y="2819400"/>
            <a:ext cx="3733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0687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45794" name="Title 1"/>
          <p:cNvSpPr>
            <a:spLocks noGrp="1"/>
          </p:cNvSpPr>
          <p:nvPr>
            <p:ph type="title"/>
          </p:nvPr>
        </p:nvSpPr>
        <p:spPr>
          <a:xfrm>
            <a:off x="1676400" y="228600"/>
            <a:ext cx="8991600" cy="457200"/>
          </a:xfrm>
        </p:spPr>
        <p:txBody>
          <a:bodyPr/>
          <a:lstStyle/>
          <a:p>
            <a:pPr marL="342900" indent="-342900"/>
            <a:r>
              <a:rPr lang="en-US" altLang="en-US"/>
              <a:t>Transportation</a:t>
            </a:r>
          </a:p>
        </p:txBody>
      </p:sp>
      <p:sp>
        <p:nvSpPr>
          <p:cNvPr id="545795" name="Content Placeholder 2"/>
          <p:cNvSpPr>
            <a:spLocks noGrp="1"/>
          </p:cNvSpPr>
          <p:nvPr>
            <p:ph idx="1"/>
          </p:nvPr>
        </p:nvSpPr>
        <p:spPr>
          <a:xfrm>
            <a:off x="2057400" y="1143000"/>
            <a:ext cx="5867400" cy="4953000"/>
          </a:xfrm>
        </p:spPr>
        <p:txBody>
          <a:bodyPr/>
          <a:lstStyle/>
          <a:p>
            <a:pPr eaLnBrk="1" hangingPunct="1"/>
            <a:r>
              <a:rPr lang="en-US" altLang="en-US"/>
              <a:t>Adult transportation winners</a:t>
            </a:r>
          </a:p>
          <a:p>
            <a:pPr lvl="1" eaLnBrk="1" hangingPunct="1"/>
            <a:r>
              <a:rPr lang="en-US" altLang="en-US">
                <a:latin typeface="Arial" panose="020B0604020202020204" pitchFamily="34" charset="0"/>
              </a:rPr>
              <a:t>Special parking in front of the school</a:t>
            </a:r>
          </a:p>
          <a:p>
            <a:pPr lvl="1" eaLnBrk="1" hangingPunct="1"/>
            <a:r>
              <a:rPr lang="en-US" altLang="en-US">
                <a:latin typeface="Arial" panose="020B0604020202020204" pitchFamily="34" charset="0"/>
              </a:rPr>
              <a:t>Valet parking </a:t>
            </a:r>
          </a:p>
          <a:p>
            <a:pPr lvl="1" eaLnBrk="1" hangingPunct="1"/>
            <a:endParaRPr lang="en-US" altLang="en-US">
              <a:latin typeface="Arial" panose="020B0604020202020204" pitchFamily="34" charset="0"/>
            </a:endParaRPr>
          </a:p>
          <a:p>
            <a:pPr lvl="1" eaLnBrk="1" hangingPunct="1"/>
            <a:endParaRPr lang="en-US" altLang="en-US">
              <a:latin typeface="Arial" panose="020B0604020202020204" pitchFamily="34" charset="0"/>
            </a:endParaRPr>
          </a:p>
          <a:p>
            <a:pPr lvl="1" eaLnBrk="1" hangingPunct="1"/>
            <a:r>
              <a:rPr lang="en-US" altLang="en-US">
                <a:latin typeface="Arial" panose="020B0604020202020204" pitchFamily="34" charset="0"/>
              </a:rPr>
              <a:t>Coupon for one of the following:</a:t>
            </a:r>
          </a:p>
          <a:p>
            <a:pPr lvl="3" eaLnBrk="1" hangingPunct="1"/>
            <a:r>
              <a:rPr lang="en-US" altLang="en-US">
                <a:latin typeface="Arial" panose="020B0604020202020204" pitchFamily="34" charset="0"/>
              </a:rPr>
              <a:t>Leave school early one day</a:t>
            </a:r>
          </a:p>
          <a:p>
            <a:pPr lvl="3" eaLnBrk="1" hangingPunct="1"/>
            <a:r>
              <a:rPr lang="en-US" altLang="en-US">
                <a:latin typeface="Arial" panose="020B0604020202020204" pitchFamily="34" charset="0"/>
              </a:rPr>
              <a:t>Free snack from vending machine</a:t>
            </a:r>
          </a:p>
          <a:p>
            <a:pPr lvl="3" eaLnBrk="1" hangingPunct="1"/>
            <a:r>
              <a:rPr lang="en-US" altLang="en-US">
                <a:latin typeface="Arial" panose="020B0604020202020204" pitchFamily="34" charset="0"/>
              </a:rPr>
              <a:t>Goody bag with pens, pencils, sticky notes etc.</a:t>
            </a:r>
          </a:p>
          <a:p>
            <a:pPr lvl="3" eaLnBrk="1" hangingPunct="1"/>
            <a:r>
              <a:rPr lang="en-US" altLang="en-US">
                <a:latin typeface="Arial" panose="020B0604020202020204" pitchFamily="34" charset="0"/>
              </a:rPr>
              <a:t>Wear jeans on another day</a:t>
            </a:r>
          </a:p>
        </p:txBody>
      </p:sp>
      <p:grpSp>
        <p:nvGrpSpPr>
          <p:cNvPr id="2" name="Group 5"/>
          <p:cNvGrpSpPr>
            <a:grpSpLocks/>
          </p:cNvGrpSpPr>
          <p:nvPr/>
        </p:nvGrpSpPr>
        <p:grpSpPr bwMode="auto">
          <a:xfrm>
            <a:off x="2667000" y="1524000"/>
            <a:ext cx="7493000" cy="4953000"/>
            <a:chOff x="508000" y="381000"/>
            <a:chExt cx="8128000" cy="6096000"/>
          </a:xfrm>
        </p:grpSpPr>
        <p:pic>
          <p:nvPicPr>
            <p:cNvPr id="545797" name="Picture 3" descr="ValetParkingSig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8" name="TextBox 4"/>
            <p:cNvSpPr txBox="1">
              <a:spLocks noChangeArrowheads="1"/>
            </p:cNvSpPr>
            <p:nvPr/>
          </p:nvSpPr>
          <p:spPr bwMode="auto">
            <a:xfrm>
              <a:off x="3581831" y="1447800"/>
              <a:ext cx="2894738" cy="1818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bg1"/>
                  </a:solidFill>
                  <a:latin typeface="Georgia" panose="02040502050405020303" pitchFamily="18"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6B6BCF"/>
                  </a:solidFill>
                  <a:effectLst/>
                  <a:uLnTx/>
                  <a:uFillTx/>
                  <a:latin typeface="Kristen ITC" panose="03050502040202030202" pitchFamily="66" charset="0"/>
                </a:rPr>
                <a:t>Valet Parking</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Kristen ITC" panose="03050502040202030202" pitchFamily="66" charset="0"/>
                </a:rPr>
                <a:t>Tammy Bilson </a:t>
              </a:r>
              <a:r>
                <a:rPr kumimoji="0" lang="en-US" altLang="en-US" sz="1800" b="0" i="0" u="none" strike="noStrike" kern="0" cap="none" spc="0" normalizeH="0" baseline="0" noProof="0">
                  <a:ln>
                    <a:noFill/>
                  </a:ln>
                  <a:solidFill>
                    <a:srgbClr val="6B6BCF"/>
                  </a:solidFill>
                  <a:effectLst/>
                  <a:uLnTx/>
                  <a:uFillTx/>
                  <a:latin typeface="Arial" panose="020B0604020202020204" pitchFamily="34" charset="0"/>
                </a:rPr>
                <a:t>….come on in.  You’re the next contestant in the “gotcha” was great.</a:t>
              </a:r>
            </a:p>
          </p:txBody>
        </p:sp>
      </p:grpSp>
    </p:spTree>
    <p:extLst>
      <p:ext uri="{BB962C8B-B14F-4D97-AF65-F5344CB8AC3E}">
        <p14:creationId xmlns:p14="http://schemas.microsoft.com/office/powerpoint/2010/main" val="3425902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1">
                <a:lumMod val="40000"/>
                <a:lumOff val="6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706562" name="Picture 2" descr="C:\Users\Laura\Desktop\allschoolphotos\march\DSC020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81200"/>
            <a:ext cx="3086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Box 2"/>
          <p:cNvSpPr txBox="1">
            <a:spLocks noChangeArrowheads="1"/>
          </p:cNvSpPr>
          <p:nvPr/>
        </p:nvSpPr>
        <p:spPr bwMode="auto">
          <a:xfrm>
            <a:off x="2438400" y="381000"/>
            <a:ext cx="6705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bg1"/>
                </a:solidFill>
                <a:latin typeface="Georgia" panose="02040502050405020303" pitchFamily="18"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rgbClr val="000000"/>
                </a:solidFill>
                <a:latin typeface="Arial" panose="020B0604020202020204" pitchFamily="34" charset="0"/>
                <a:cs typeface="Arial" panose="020B0604020202020204" pitchFamily="34" charset="0"/>
              </a:rPr>
              <a:t>This was made by a grandparent at one of our schools- one student gets to sit in the throne and invite 3 friends to eat with them at the table.</a:t>
            </a:r>
          </a:p>
        </p:txBody>
      </p:sp>
      <p:sp>
        <p:nvSpPr>
          <p:cNvPr id="4" name="Rectangle 3"/>
          <p:cNvSpPr/>
          <p:nvPr/>
        </p:nvSpPr>
        <p:spPr>
          <a:xfrm>
            <a:off x="2362200" y="5715000"/>
            <a:ext cx="1207382"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©BDS</a:t>
            </a:r>
          </a:p>
        </p:txBody>
      </p:sp>
    </p:spTree>
    <p:extLst>
      <p:ext uri="{BB962C8B-B14F-4D97-AF65-F5344CB8AC3E}">
        <p14:creationId xmlns:p14="http://schemas.microsoft.com/office/powerpoint/2010/main" val="2491622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47842" name="Title 1"/>
          <p:cNvSpPr>
            <a:spLocks noGrp="1"/>
          </p:cNvSpPr>
          <p:nvPr>
            <p:ph type="title"/>
          </p:nvPr>
        </p:nvSpPr>
        <p:spPr>
          <a:xfrm>
            <a:off x="1981200" y="0"/>
            <a:ext cx="8382000" cy="914400"/>
          </a:xfrm>
        </p:spPr>
        <p:txBody>
          <a:bodyPr/>
          <a:lstStyle/>
          <a:p>
            <a:pPr eaLnBrk="1" hangingPunct="1"/>
            <a:r>
              <a:rPr lang="en-US" altLang="en-US"/>
              <a:t>Special Parking Privileges</a:t>
            </a:r>
          </a:p>
        </p:txBody>
      </p:sp>
      <p:pic>
        <p:nvPicPr>
          <p:cNvPr id="547843" name="Content Placeholder 3" descr="parkingspotspecial.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1" y="1219200"/>
            <a:ext cx="6886575" cy="5181600"/>
          </a:xfrm>
        </p:spPr>
      </p:pic>
    </p:spTree>
    <p:extLst>
      <p:ext uri="{BB962C8B-B14F-4D97-AF65-F5344CB8AC3E}">
        <p14:creationId xmlns:p14="http://schemas.microsoft.com/office/powerpoint/2010/main" val="341173778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49892" name="Picture 2" descr="C:\Users\Laura\Desktop\Laura's Files\Pictures\Hawaii 2010\img63.jpg"/>
          <p:cNvSpPr>
            <a:spLocks noChangeAspect="1" noChangeArrowheads="1"/>
          </p:cNvSpPr>
          <p:nvPr/>
        </p:nvSpPr>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9893" name="TextBox 4"/>
          <p:cNvSpPr txBox="1">
            <a:spLocks noChangeArrowheads="1"/>
          </p:cNvSpPr>
          <p:nvPr/>
        </p:nvSpPr>
        <p:spPr bwMode="auto">
          <a:xfrm>
            <a:off x="6781800" y="228601"/>
            <a:ext cx="3886200"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bg1"/>
                </a:solidFill>
                <a:latin typeface="Georgia" panose="02040502050405020303" pitchFamily="18"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rPr>
              <a:t>Weatherford High School- smack their teachers with a KISS award- they get one class period covered by the assistant principal</a:t>
            </a: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6"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16099" y="303679"/>
            <a:ext cx="4064747" cy="6097121"/>
          </a:xfrm>
        </p:spPr>
      </p:pic>
    </p:spTree>
    <p:extLst>
      <p:ext uri="{BB962C8B-B14F-4D97-AF65-F5344CB8AC3E}">
        <p14:creationId xmlns:p14="http://schemas.microsoft.com/office/powerpoint/2010/main" val="110106232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57058" name="Title 1"/>
          <p:cNvSpPr>
            <a:spLocks noGrp="1"/>
          </p:cNvSpPr>
          <p:nvPr>
            <p:ph type="title"/>
          </p:nvPr>
        </p:nvSpPr>
        <p:spPr/>
        <p:txBody>
          <a:bodyPr/>
          <a:lstStyle/>
          <a:p>
            <a:pPr eaLnBrk="1" hangingPunct="1"/>
            <a:r>
              <a:rPr lang="en-US" altLang="en-US" sz="3600"/>
              <a:t>Make it easy to catch kids being good</a:t>
            </a:r>
          </a:p>
        </p:txBody>
      </p:sp>
      <p:pic>
        <p:nvPicPr>
          <p:cNvPr id="557059"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4377" t="10417" r="25549" b="6250"/>
          <a:stretch>
            <a:fillRect/>
          </a:stretch>
        </p:blipFill>
        <p:spPr bwMode="auto">
          <a:xfrm>
            <a:off x="1763713" y="1905000"/>
            <a:ext cx="4724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8789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58082" name="Title 3"/>
          <p:cNvSpPr>
            <a:spLocks noGrp="1"/>
          </p:cNvSpPr>
          <p:nvPr>
            <p:ph type="title"/>
          </p:nvPr>
        </p:nvSpPr>
        <p:spPr>
          <a:xfrm>
            <a:off x="1981200" y="152400"/>
            <a:ext cx="8382000" cy="914400"/>
          </a:xfrm>
        </p:spPr>
        <p:txBody>
          <a:bodyPr/>
          <a:lstStyle/>
          <a:p>
            <a:pPr algn="ctr" eaLnBrk="1" hangingPunct="1"/>
            <a:r>
              <a:rPr lang="en-US" altLang="en-US" sz="2800"/>
              <a:t>Google Docs- Emails Principal when teachers add any data.</a:t>
            </a:r>
          </a:p>
        </p:txBody>
      </p:sp>
      <p:pic>
        <p:nvPicPr>
          <p:cNvPr id="558083" name="Picture 2" descr="Get On the Same Page With School Behavior: Create and Implement a Campus-Wide Behavior Management Program Through Free Web-Based Application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4" y="1371600"/>
            <a:ext cx="341153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0496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60130" name="Picture 1" descr="DSC0198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5458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61154" name="Picture 2" descr="C:\Users\Laura\Desktop\School Pics\DSC02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3086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5" name="Picture 3" descr="C:\Users\Laura\Desktop\School Pics\DSC02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6" name="Picture 3" descr="DSC01972.JPG"/>
          <p:cNvPicPr>
            <a:picLocks noChangeAspect="1"/>
          </p:cNvPicPr>
          <p:nvPr/>
        </p:nvPicPr>
        <p:blipFill>
          <a:blip r:embed="rId4">
            <a:extLst>
              <a:ext uri="{28A0092B-C50C-407E-A947-70E740481C1C}">
                <a14:useLocalDpi xmlns:a14="http://schemas.microsoft.com/office/drawing/2010/main" val="0"/>
              </a:ext>
            </a:extLst>
          </a:blip>
          <a:srcRect l="13580" t="20370" r="24690"/>
          <a:stretch>
            <a:fillRect/>
          </a:stretch>
        </p:blipFill>
        <p:spPr bwMode="auto">
          <a:xfrm>
            <a:off x="7832726" y="1143000"/>
            <a:ext cx="28352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2968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63202" name="Title 1"/>
          <p:cNvSpPr>
            <a:spLocks noGrp="1"/>
          </p:cNvSpPr>
          <p:nvPr>
            <p:ph type="title"/>
          </p:nvPr>
        </p:nvSpPr>
        <p:spPr>
          <a:xfrm>
            <a:off x="2514600" y="381000"/>
            <a:ext cx="7543800" cy="838200"/>
          </a:xfrm>
        </p:spPr>
        <p:txBody>
          <a:bodyPr/>
          <a:lstStyle/>
          <a:p>
            <a:pPr eaLnBrk="1" hangingPunct="1"/>
            <a:r>
              <a:rPr lang="en-US" altLang="en-US">
                <a:latin typeface="Century Gothic" panose="020B0502020202020204" pitchFamily="34" charset="0"/>
              </a:rPr>
              <a:t>YOU help quench kids thirst for knowledge by….</a:t>
            </a:r>
          </a:p>
        </p:txBody>
      </p:sp>
      <p:pic>
        <p:nvPicPr>
          <p:cNvPr id="563203" name="Picture 2" descr="Plastic Neon Two-Tone Fun Loop Stra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71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4" name="TextBox 4"/>
          <p:cNvSpPr txBox="1">
            <a:spLocks noChangeArrowheads="1"/>
          </p:cNvSpPr>
          <p:nvPr/>
        </p:nvSpPr>
        <p:spPr bwMode="auto">
          <a:xfrm>
            <a:off x="7543800" y="1905001"/>
            <a:ext cx="2438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EDFEB6"/>
                </a:solidFill>
                <a:latin typeface="Times New Roman" panose="02020603050405020304" pitchFamily="18"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a:ln>
                  <a:noFill/>
                </a:ln>
                <a:solidFill>
                  <a:srgbClr val="000000"/>
                </a:solidFill>
                <a:effectLst/>
                <a:uLnTx/>
                <a:uFillTx/>
                <a:latin typeface="Arial" panose="020B0604020202020204" pitchFamily="34" charset="0"/>
              </a:rPr>
              <a:t>Or….we are crazy about the way you……</a:t>
            </a:r>
          </a:p>
        </p:txBody>
      </p:sp>
    </p:spTree>
    <p:extLst>
      <p:ext uri="{BB962C8B-B14F-4D97-AF65-F5344CB8AC3E}">
        <p14:creationId xmlns:p14="http://schemas.microsoft.com/office/powerpoint/2010/main" val="4212051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6422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rot="5227253">
            <a:off x="1392238" y="839788"/>
            <a:ext cx="5867400" cy="4400550"/>
          </a:xfrm>
        </p:spPr>
      </p:pic>
      <p:sp>
        <p:nvSpPr>
          <p:cNvPr id="5" name="Rectangle 4"/>
          <p:cNvSpPr/>
          <p:nvPr/>
        </p:nvSpPr>
        <p:spPr>
          <a:xfrm>
            <a:off x="6553200" y="304801"/>
            <a:ext cx="3503848" cy="258532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solidFill>
                  <a:srgbClr val="FFC000"/>
                </a:solidFill>
                <a:effectLst>
                  <a:outerShdw blurRad="50800" dist="39000" dir="5460000" algn="tl">
                    <a:srgbClr val="000000">
                      <a:alpha val="38000"/>
                    </a:srgbClr>
                  </a:outerShdw>
                </a:effectLst>
                <a:uLnTx/>
                <a:uFillTx/>
                <a:latin typeface="Broadway" pitchFamily="82" charset="0"/>
              </a:rPr>
              <a:t>You’re Fanta-</a:t>
            </a:r>
            <a:r>
              <a:rPr kumimoji="0" lang="en-US" sz="5400" b="1" i="0" u="none" strike="noStrike" kern="0" cap="none" spc="0" normalizeH="0" baseline="0" noProof="0" dirty="0" err="1">
                <a:ln w="11430"/>
                <a:solidFill>
                  <a:srgbClr val="FFC000"/>
                </a:solidFill>
                <a:effectLst>
                  <a:outerShdw blurRad="50800" dist="39000" dir="5460000" algn="tl">
                    <a:srgbClr val="000000">
                      <a:alpha val="38000"/>
                    </a:srgbClr>
                  </a:outerShdw>
                </a:effectLst>
                <a:uLnTx/>
                <a:uFillTx/>
                <a:latin typeface="Broadway" pitchFamily="82" charset="0"/>
              </a:rPr>
              <a:t>stic</a:t>
            </a:r>
            <a:endParaRPr kumimoji="0" lang="en-US" sz="5400" b="1" i="0" u="none" strike="noStrike" kern="0" cap="none" spc="0" normalizeH="0" baseline="0" noProof="0" dirty="0">
              <a:ln w="11430"/>
              <a:solidFill>
                <a:srgbClr val="FFC000"/>
              </a:solidFill>
              <a:effectLst>
                <a:outerShdw blurRad="50800" dist="39000" dir="5460000" algn="tl">
                  <a:srgbClr val="000000">
                    <a:alpha val="38000"/>
                  </a:srgbClr>
                </a:outerShdw>
              </a:effectLst>
              <a:uLnTx/>
              <a:uFillTx/>
              <a:latin typeface="Broadway" pitchFamily="82" charset="0"/>
            </a:endParaRPr>
          </a:p>
        </p:txBody>
      </p:sp>
    </p:spTree>
    <p:extLst>
      <p:ext uri="{BB962C8B-B14F-4D97-AF65-F5344CB8AC3E}">
        <p14:creationId xmlns:p14="http://schemas.microsoft.com/office/powerpoint/2010/main" val="35127547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6525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457200"/>
            <a:ext cx="4400550" cy="5867400"/>
          </a:xfrm>
        </p:spPr>
      </p:pic>
      <p:sp>
        <p:nvSpPr>
          <p:cNvPr id="5" name="Rectangle 4"/>
          <p:cNvSpPr/>
          <p:nvPr/>
        </p:nvSpPr>
        <p:spPr>
          <a:xfrm>
            <a:off x="6934201" y="838201"/>
            <a:ext cx="3569163" cy="424731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rPr>
              <a:t>We know you enjoy your job to the </a:t>
            </a:r>
            <a:r>
              <a:rPr kumimoji="0" lang="en-US" sz="54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Ravie" pitchFamily="82" charset="0"/>
              </a:rPr>
              <a:t>MAXX</a:t>
            </a:r>
          </a:p>
        </p:txBody>
      </p:sp>
    </p:spTree>
    <p:extLst>
      <p:ext uri="{BB962C8B-B14F-4D97-AF65-F5344CB8AC3E}">
        <p14:creationId xmlns:p14="http://schemas.microsoft.com/office/powerpoint/2010/main" val="10263571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6627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304800"/>
            <a:ext cx="4400550" cy="5867400"/>
          </a:xfrm>
        </p:spPr>
      </p:pic>
      <p:sp>
        <p:nvSpPr>
          <p:cNvPr id="5" name="Rectangle 4"/>
          <p:cNvSpPr/>
          <p:nvPr/>
        </p:nvSpPr>
        <p:spPr>
          <a:xfrm>
            <a:off x="6553200" y="381001"/>
            <a:ext cx="3733800" cy="5078313"/>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charset="0"/>
              </a:rPr>
              <a:t>We “MIST” you- when someone is gone.</a:t>
            </a:r>
          </a:p>
        </p:txBody>
      </p:sp>
    </p:spTree>
    <p:extLst>
      <p:ext uri="{BB962C8B-B14F-4D97-AF65-F5344CB8AC3E}">
        <p14:creationId xmlns:p14="http://schemas.microsoft.com/office/powerpoint/2010/main" val="2411002334"/>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1_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3.xml><?xml version="1.0" encoding="utf-8"?>
<a:theme xmlns:a="http://schemas.openxmlformats.org/drawingml/2006/main" name="apple_picking">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a_pie_down_low">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Brush Script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1566</TotalTime>
  <Words>1712</Words>
  <Application>Microsoft Office PowerPoint</Application>
  <PresentationFormat>Widescreen</PresentationFormat>
  <Paragraphs>246</Paragraphs>
  <Slides>109</Slides>
  <Notes>13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109</vt:i4>
      </vt:variant>
    </vt:vector>
  </HeadingPairs>
  <TitlesOfParts>
    <vt:vector size="130" baseType="lpstr">
      <vt:lpstr>Dotum</vt:lpstr>
      <vt:lpstr>Algerian</vt:lpstr>
      <vt:lpstr>Arial</vt:lpstr>
      <vt:lpstr>Book Antiqua</vt:lpstr>
      <vt:lpstr>Broadway</vt:lpstr>
      <vt:lpstr>Brush Script MT</vt:lpstr>
      <vt:lpstr>Calibri</vt:lpstr>
      <vt:lpstr>Century Gothic</vt:lpstr>
      <vt:lpstr>Gill Sans MT</vt:lpstr>
      <vt:lpstr>Impact</vt:lpstr>
      <vt:lpstr>Kristen ITC</vt:lpstr>
      <vt:lpstr>Ravie</vt:lpstr>
      <vt:lpstr>Times New Roman</vt:lpstr>
      <vt:lpstr>Trebuchet MS</vt:lpstr>
      <vt:lpstr>Wingdings</vt:lpstr>
      <vt:lpstr>Wingdings 3</vt:lpstr>
      <vt:lpstr>Badge</vt:lpstr>
      <vt:lpstr>1_Badge</vt:lpstr>
      <vt:lpstr>apple_picking</vt:lpstr>
      <vt:lpstr>9_a_pie_down_low</vt:lpstr>
      <vt:lpstr>Facet</vt:lpstr>
      <vt:lpstr>Proven Reinforcers to Create a Climate of Appreciation in Your School</vt:lpstr>
      <vt:lpstr>Five languages of appreciation in the workplace</vt:lpstr>
      <vt:lpstr>All gotchas should be delivered with behavior specific praise. Our leadership team of middle school students made a video for the staff: (we will provide a link)</vt:lpstr>
      <vt:lpstr>Reinforcements</vt:lpstr>
      <vt:lpstr>PALPATES</vt:lpstr>
      <vt:lpstr>Privileges</vt:lpstr>
      <vt:lpstr>Donate benches for benches of honor</vt:lpstr>
      <vt:lpstr>Get to design a teacher’s hair and she has to wear it that way all day.</vt:lpstr>
      <vt:lpstr>PowerPoint Presentation</vt:lpstr>
      <vt:lpstr>CEO- Keychain</vt:lpstr>
      <vt:lpstr>Instant winners: Dance with principal and positive phone call home (every 25th gotcha has a stamp on it)</vt:lpstr>
      <vt:lpstr>www.vistaprint.com</vt:lpstr>
      <vt:lpstr>Get to eat lunch with a former military veteran and ask questions.</vt:lpstr>
      <vt:lpstr>Get to put your handprint on a buddy bench on the playground.</vt:lpstr>
      <vt:lpstr>Special seating for table that earns the most points during shared reading.</vt:lpstr>
      <vt:lpstr>Get to wear a silly hat for the day- even if it’s not your birthday.</vt:lpstr>
      <vt:lpstr>Buzz cut a design in a willing participant’s head.</vt:lpstr>
      <vt:lpstr>Special seating during assemblies or games.</vt:lpstr>
      <vt:lpstr>Get to have a book dedicated to you in the library.</vt:lpstr>
      <vt:lpstr>Student reading to a therapy dog at middle school.</vt:lpstr>
      <vt:lpstr>Get to sit in a special chair for dear time.</vt:lpstr>
      <vt:lpstr>Get to make a positive phone call home from the principal’s hot line.</vt:lpstr>
      <vt:lpstr>Mr. Oborny spins gotcha wheel for privilege coupons</vt:lpstr>
      <vt:lpstr>Donate limo services</vt:lpstr>
      <vt:lpstr>attention</vt:lpstr>
      <vt:lpstr>Name in lights</vt:lpstr>
      <vt:lpstr>PowerPoint Presentation</vt:lpstr>
      <vt:lpstr>www.vistaprint.com</vt:lpstr>
      <vt:lpstr>www.vistaprint.com</vt:lpstr>
      <vt:lpstr>www.vistaprint.com</vt:lpstr>
      <vt:lpstr>PowerPoint Presentation</vt:lpstr>
      <vt:lpstr>Classroom with the most gotchas gets a lighted entrance.</vt:lpstr>
      <vt:lpstr>Get a giant poster of yourself printed by national guard.</vt:lpstr>
      <vt:lpstr>Special seating in the lunchroom.</vt:lpstr>
      <vt:lpstr>Dress up and sit at special table at lunch- red carpet treatment.</vt:lpstr>
      <vt:lpstr>Sign the Golden book of greatness</vt:lpstr>
      <vt:lpstr>Use photo effects and stylize a picture and place in front hall.</vt:lpstr>
      <vt:lpstr>Leadership</vt:lpstr>
      <vt:lpstr>PowerPoint Presentation</vt:lpstr>
      <vt:lpstr>Assistant Principal for the day</vt:lpstr>
      <vt:lpstr>Be the line leader</vt:lpstr>
      <vt:lpstr>Student Leadership Team</vt:lpstr>
      <vt:lpstr>Get to design posters for the school’s pbis program.</vt:lpstr>
      <vt:lpstr>Get to wear the student mascot during assembly and lead cheers</vt:lpstr>
      <vt:lpstr>Broadcast the morning school news</vt:lpstr>
      <vt:lpstr>Praise</vt:lpstr>
      <vt:lpstr>Invitation to special breakfast of recognition and food.</vt:lpstr>
      <vt:lpstr>Class with the most gotchas gets bragging rights.</vt:lpstr>
      <vt:lpstr>Get to decorate a bulletin board square with your artwork- name over intercom with reason for earning gotcha.</vt:lpstr>
      <vt:lpstr>Assistance</vt:lpstr>
      <vt:lpstr>Learn an art skill</vt:lpstr>
      <vt:lpstr>Computer coding skills</vt:lpstr>
      <vt:lpstr>Piano-cooking-woodworking-sewing</vt:lpstr>
      <vt:lpstr>touch</vt:lpstr>
      <vt:lpstr>Queen of bling and sparkle visits your homeroom and gives dragon tear.</vt:lpstr>
      <vt:lpstr>Get your face painted to match the principal</vt:lpstr>
      <vt:lpstr>Revision of the Environment  Pages 10-11</vt:lpstr>
      <vt:lpstr>Use their name in a positive way.</vt:lpstr>
      <vt:lpstr>Make Eye Contact</vt:lpstr>
      <vt:lpstr>TUMS your Neighbor Now  </vt:lpstr>
      <vt:lpstr>escape</vt:lpstr>
      <vt:lpstr>Exempt from certain tests with 100% attendance and GPA</vt:lpstr>
      <vt:lpstr>Get to leave school and go with principal to orange leaf frozen yogurt.</vt:lpstr>
      <vt:lpstr>Get to leave school and go visit a hospital and learn about it.</vt:lpstr>
      <vt:lpstr>Homework free pass for one assignment</vt:lpstr>
      <vt:lpstr>Name the teacher- Name the Dance</vt:lpstr>
      <vt:lpstr>supplies</vt:lpstr>
      <vt:lpstr>She received 30 air filled disks for chairs two weeks after her request on www.Donorschoose.org</vt:lpstr>
      <vt:lpstr>Cash in gotchas to get your chair decked out- air filled disk, cover, and therapy banding for your feet.</vt:lpstr>
      <vt:lpstr>School supplies- for gotchas</vt:lpstr>
      <vt:lpstr>Get a volunteer to come monogram backpacks with cricut iron-on vinyl or an embroidery machine.</vt:lpstr>
      <vt:lpstr>Palpates-</vt:lpstr>
      <vt:lpstr>Whole school ideas</vt:lpstr>
      <vt:lpstr>We have to make it more fun to do the right behavior…….</vt:lpstr>
      <vt:lpstr>www.fitbit.com – More Fun</vt:lpstr>
      <vt:lpstr>Whole school challenge- see the principal dressed in a fun costume for the day.</vt:lpstr>
      <vt:lpstr>Double gotcha day- when all staff wear their school shirts</vt:lpstr>
      <vt:lpstr>Triplicate gotchas</vt:lpstr>
      <vt:lpstr>Principal drawing yellow copy</vt:lpstr>
      <vt:lpstr>Pink copy- banked</vt:lpstr>
      <vt:lpstr>White copy- parents’ reinforcement</vt:lpstr>
      <vt:lpstr>PowerPoint Presentation</vt:lpstr>
      <vt:lpstr>Selling Staff</vt:lpstr>
      <vt:lpstr>Journals</vt:lpstr>
      <vt:lpstr>Dear Diary</vt:lpstr>
      <vt:lpstr>Graffiti Wall with positive adult comments</vt:lpstr>
      <vt:lpstr>G.O.O.S.E  THE STAFF</vt:lpstr>
      <vt:lpstr>GOOSE or SIT</vt:lpstr>
      <vt:lpstr>Transportation</vt:lpstr>
      <vt:lpstr>Special Parking Privileges</vt:lpstr>
      <vt:lpstr>PowerPoint Presentation</vt:lpstr>
      <vt:lpstr>Make it easy to catch kids being good</vt:lpstr>
      <vt:lpstr>Google Docs- Emails Principal when teachers add any data.</vt:lpstr>
      <vt:lpstr>PowerPoint Presentation</vt:lpstr>
      <vt:lpstr>PowerPoint Presentation</vt:lpstr>
      <vt:lpstr>YOU help quench kids thirst for knowledge by….</vt:lpstr>
      <vt:lpstr>PowerPoint Presentation</vt:lpstr>
      <vt:lpstr>PowerPoint Presentation</vt:lpstr>
      <vt:lpstr>PowerPoint Presentation</vt:lpstr>
      <vt:lpstr>PowerPoint Presentation</vt:lpstr>
      <vt:lpstr>The “dog” ate my homework……. An eagle came down and turned off my alarm clock.</vt:lpstr>
      <vt:lpstr>Failure is not an option…………………….</vt:lpstr>
      <vt:lpstr>……Helping Kids Connect the Dots……</vt:lpstr>
      <vt:lpstr>We all need a spoonful of sugar from time to time….</vt:lpstr>
      <vt:lpstr>For those times when someone had thick skin……</vt:lpstr>
      <vt:lpstr>When you have a planning meeting</vt:lpstr>
      <vt:lpstr>During CRCT’s.</vt:lpstr>
      <vt:lpstr>Dollar Tree- Garden Kneeling Pad.</vt:lpstr>
      <vt:lpstr>Mini clipboards for teachers to fill out gotchas.  Made from coasters and binder clips.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Proven Reinforcers to Create a Climate of Appreciation in Your School</dc:title>
  <dc:creator>Laura Riffel</dc:creator>
  <cp:lastModifiedBy>Laura Riffel</cp:lastModifiedBy>
  <cp:revision>22</cp:revision>
  <cp:lastPrinted>2016-07-14T13:25:28Z</cp:lastPrinted>
  <dcterms:created xsi:type="dcterms:W3CDTF">2016-07-06T15:00:22Z</dcterms:created>
  <dcterms:modified xsi:type="dcterms:W3CDTF">2018-03-18T19:47:20Z</dcterms:modified>
</cp:coreProperties>
</file>